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6.JPG" ContentType="image/gif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336" r:id="rId3"/>
    <p:sldId id="258" r:id="rId4"/>
    <p:sldId id="259" r:id="rId5"/>
    <p:sldId id="260" r:id="rId6"/>
    <p:sldId id="335" r:id="rId7"/>
  </p:sldIdLst>
  <p:sldSz cx="9906000" cy="6858000" type="A4"/>
  <p:notesSz cx="6786563" cy="99234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보통 스타일 4 - 강조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386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sz="2400" b="1">
                <a:latin typeface="궁서" panose="02030600000101010101" pitchFamily="18" charset="-127"/>
                <a:ea typeface="궁서" panose="02030600000101010101" pitchFamily="18" charset="-127"/>
              </a:rPr>
              <a:t>전통시장과 소상공인 비교</a:t>
            </a: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전통시장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68-4ABB-B636-922124ABEE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71.7</c:v>
                </c:pt>
                <c:pt idx="1">
                  <c:v>23.9</c:v>
                </c:pt>
                <c:pt idx="2">
                  <c:v>28.4</c:v>
                </c:pt>
                <c:pt idx="3">
                  <c:v>80.099999999999994</c:v>
                </c:pt>
                <c:pt idx="4">
                  <c:v>95.2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소상공인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1월</c:v>
                </c:pt>
                <c:pt idx="1">
                  <c:v>2월</c:v>
                </c:pt>
                <c:pt idx="2">
                  <c:v>3월</c:v>
                </c:pt>
                <c:pt idx="3">
                  <c:v>4월</c:v>
                </c:pt>
                <c:pt idx="4">
                  <c:v>5월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67.3</c:v>
                </c:pt>
                <c:pt idx="1">
                  <c:v>41.5</c:v>
                </c:pt>
                <c:pt idx="2">
                  <c:v>29.7</c:v>
                </c:pt>
                <c:pt idx="3">
                  <c:v>73.8</c:v>
                </c:pt>
                <c:pt idx="4">
                  <c:v>88.3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2603520"/>
        <c:axId val="284132080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</c:valAx>
      <c:valAx>
        <c:axId val="284132080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03520"/>
        <c:crosses val="max"/>
        <c:crossBetween val="between"/>
        <c:majorUnit val="20"/>
      </c:valAx>
      <c:catAx>
        <c:axId val="2326035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132080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A520AC-325A-476A-A32F-C9A8A864BACE}" type="doc">
      <dgm:prSet loTypeId="urn:microsoft.com/office/officeart/2005/8/layout/venn3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154CFCB8-DBB0-47C6-8BE5-20C9BA2432C0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먹거리</a:t>
          </a:r>
        </a:p>
      </dgm:t>
    </dgm:pt>
    <dgm:pt modelId="{91BC87C3-2FCD-43F2-9887-EDFD67A34415}" type="parTrans" cxnId="{7ECFECDD-9404-4587-A1F1-4668192B729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152199E-C2FA-485E-A1AB-8060E17B1CF0}" type="sibTrans" cxnId="{7ECFECDD-9404-4587-A1F1-4668192B729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43F231C-B3F0-4BAE-BC46-65102E5F7861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볼거리</a:t>
          </a:r>
        </a:p>
      </dgm:t>
    </dgm:pt>
    <dgm:pt modelId="{13A3F974-FA8C-48C5-A62A-81BD2788603C}" type="parTrans" cxnId="{0CBDDBBD-6D4F-471C-9DE0-5459F7F73743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B97135D-A981-4E9C-86F7-61B6F3BAAFCD}" type="sibTrans" cxnId="{0CBDDBBD-6D4F-471C-9DE0-5459F7F73743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343508A-020E-4582-9BD3-D1B36B869134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즐길</a:t>
          </a:r>
          <a:endParaRPr lang="en-US" altLang="ko-KR" sz="1800" dirty="0">
            <a:latin typeface="굴림" panose="020B0600000101010101" pitchFamily="50" charset="-127"/>
            <a:ea typeface="굴림" panose="020B0600000101010101" pitchFamily="50" charset="-127"/>
          </a:endParaRPr>
        </a:p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거리</a:t>
          </a:r>
        </a:p>
      </dgm:t>
    </dgm:pt>
    <dgm:pt modelId="{E0C66A37-308C-455F-B89E-47C4169B6E57}" type="parTrans" cxnId="{CFE846E6-6C5A-4BF1-A28D-21DAFAFD8D98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99D488C-C23F-45C7-B6EC-A2F90FD48967}" type="sibTrans" cxnId="{CFE846E6-6C5A-4BF1-A28D-21DAFAFD8D98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EBC1EE1-FEF2-4B94-8556-7F28D7DA3454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특산물</a:t>
          </a:r>
        </a:p>
      </dgm:t>
    </dgm:pt>
    <dgm:pt modelId="{5464C1FD-F6A8-42C4-8A47-22AD18910310}" type="parTrans" cxnId="{70814B12-366B-4B04-B8D5-1565FE17CF67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7258ECB-C29B-43B7-B815-6A8A32F9DC9F}" type="sibTrans" cxnId="{70814B12-366B-4B04-B8D5-1565FE17CF67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1CD13A2-4C34-4482-A1CD-646FD3DE9B32}" type="pres">
      <dgm:prSet presAssocID="{76A520AC-325A-476A-A32F-C9A8A864BACE}" presName="Name0" presStyleCnt="0">
        <dgm:presLayoutVars>
          <dgm:dir/>
          <dgm:resizeHandles val="exact"/>
        </dgm:presLayoutVars>
      </dgm:prSet>
      <dgm:spPr/>
    </dgm:pt>
    <dgm:pt modelId="{6345132B-68D9-422E-B978-514A74051596}" type="pres">
      <dgm:prSet presAssocID="{154CFCB8-DBB0-47C6-8BE5-20C9BA2432C0}" presName="Name5" presStyleLbl="vennNode1" presStyleIdx="0" presStyleCnt="4" custLinFactNeighborX="1406" custLinFactNeighborY="2489">
        <dgm:presLayoutVars>
          <dgm:bulletEnabled val="1"/>
        </dgm:presLayoutVars>
      </dgm:prSet>
      <dgm:spPr/>
    </dgm:pt>
    <dgm:pt modelId="{BABB0FD7-8856-443C-A96E-F4DDA570495B}" type="pres">
      <dgm:prSet presAssocID="{B152199E-C2FA-485E-A1AB-8060E17B1CF0}" presName="space" presStyleCnt="0"/>
      <dgm:spPr/>
    </dgm:pt>
    <dgm:pt modelId="{B26126BE-498A-43B1-BA88-D0AE53083559}" type="pres">
      <dgm:prSet presAssocID="{443F231C-B3F0-4BAE-BC46-65102E5F7861}" presName="Name5" presStyleLbl="vennNode1" presStyleIdx="1" presStyleCnt="4">
        <dgm:presLayoutVars>
          <dgm:bulletEnabled val="1"/>
        </dgm:presLayoutVars>
      </dgm:prSet>
      <dgm:spPr/>
    </dgm:pt>
    <dgm:pt modelId="{CD9820FE-CE6F-4E09-B5C9-87857552B686}" type="pres">
      <dgm:prSet presAssocID="{AB97135D-A981-4E9C-86F7-61B6F3BAAFCD}" presName="space" presStyleCnt="0"/>
      <dgm:spPr/>
    </dgm:pt>
    <dgm:pt modelId="{E00C2A3E-5025-4014-BBE1-193B1B0D8322}" type="pres">
      <dgm:prSet presAssocID="{3343508A-020E-4582-9BD3-D1B36B869134}" presName="Name5" presStyleLbl="vennNode1" presStyleIdx="2" presStyleCnt="4">
        <dgm:presLayoutVars>
          <dgm:bulletEnabled val="1"/>
        </dgm:presLayoutVars>
      </dgm:prSet>
      <dgm:spPr/>
    </dgm:pt>
    <dgm:pt modelId="{96765969-0985-4DB8-A944-EDB006A2A7CD}" type="pres">
      <dgm:prSet presAssocID="{999D488C-C23F-45C7-B6EC-A2F90FD48967}" presName="space" presStyleCnt="0"/>
      <dgm:spPr/>
    </dgm:pt>
    <dgm:pt modelId="{8B1FC4F9-161C-4B21-BC54-DDF6232C334A}" type="pres">
      <dgm:prSet presAssocID="{9EBC1EE1-FEF2-4B94-8556-7F28D7DA3454}" presName="Name5" presStyleLbl="vennNode1" presStyleIdx="3" presStyleCnt="4">
        <dgm:presLayoutVars>
          <dgm:bulletEnabled val="1"/>
        </dgm:presLayoutVars>
      </dgm:prSet>
      <dgm:spPr/>
    </dgm:pt>
  </dgm:ptLst>
  <dgm:cxnLst>
    <dgm:cxn modelId="{70814B12-366B-4B04-B8D5-1565FE17CF67}" srcId="{76A520AC-325A-476A-A32F-C9A8A864BACE}" destId="{9EBC1EE1-FEF2-4B94-8556-7F28D7DA3454}" srcOrd="3" destOrd="0" parTransId="{5464C1FD-F6A8-42C4-8A47-22AD18910310}" sibTransId="{E7258ECB-C29B-43B7-B815-6A8A32F9DC9F}"/>
    <dgm:cxn modelId="{FFB76460-BC8D-4350-909D-C8CF7E4B7CF6}" type="presOf" srcId="{76A520AC-325A-476A-A32F-C9A8A864BACE}" destId="{D1CD13A2-4C34-4482-A1CD-646FD3DE9B32}" srcOrd="0" destOrd="0" presId="urn:microsoft.com/office/officeart/2005/8/layout/venn3"/>
    <dgm:cxn modelId="{D180E36A-B734-48C9-9867-0BCAC2B0C050}" type="presOf" srcId="{154CFCB8-DBB0-47C6-8BE5-20C9BA2432C0}" destId="{6345132B-68D9-422E-B978-514A74051596}" srcOrd="0" destOrd="0" presId="urn:microsoft.com/office/officeart/2005/8/layout/venn3"/>
    <dgm:cxn modelId="{681DF78B-67B2-4ACB-9BD8-08F44EFE2854}" type="presOf" srcId="{3343508A-020E-4582-9BD3-D1B36B869134}" destId="{E00C2A3E-5025-4014-BBE1-193B1B0D8322}" srcOrd="0" destOrd="0" presId="urn:microsoft.com/office/officeart/2005/8/layout/venn3"/>
    <dgm:cxn modelId="{0F61DAA5-D564-4563-8591-0B94556FD9D8}" type="presOf" srcId="{9EBC1EE1-FEF2-4B94-8556-7F28D7DA3454}" destId="{8B1FC4F9-161C-4B21-BC54-DDF6232C334A}" srcOrd="0" destOrd="0" presId="urn:microsoft.com/office/officeart/2005/8/layout/venn3"/>
    <dgm:cxn modelId="{007B74B5-2240-4DFD-AA31-4A9C49F12F71}" type="presOf" srcId="{443F231C-B3F0-4BAE-BC46-65102E5F7861}" destId="{B26126BE-498A-43B1-BA88-D0AE53083559}" srcOrd="0" destOrd="0" presId="urn:microsoft.com/office/officeart/2005/8/layout/venn3"/>
    <dgm:cxn modelId="{0CBDDBBD-6D4F-471C-9DE0-5459F7F73743}" srcId="{76A520AC-325A-476A-A32F-C9A8A864BACE}" destId="{443F231C-B3F0-4BAE-BC46-65102E5F7861}" srcOrd="1" destOrd="0" parTransId="{13A3F974-FA8C-48C5-A62A-81BD2788603C}" sibTransId="{AB97135D-A981-4E9C-86F7-61B6F3BAAFCD}"/>
    <dgm:cxn modelId="{7ECFECDD-9404-4587-A1F1-4668192B729A}" srcId="{76A520AC-325A-476A-A32F-C9A8A864BACE}" destId="{154CFCB8-DBB0-47C6-8BE5-20C9BA2432C0}" srcOrd="0" destOrd="0" parTransId="{91BC87C3-2FCD-43F2-9887-EDFD67A34415}" sibTransId="{B152199E-C2FA-485E-A1AB-8060E17B1CF0}"/>
    <dgm:cxn modelId="{CFE846E6-6C5A-4BF1-A28D-21DAFAFD8D98}" srcId="{76A520AC-325A-476A-A32F-C9A8A864BACE}" destId="{3343508A-020E-4582-9BD3-D1B36B869134}" srcOrd="2" destOrd="0" parTransId="{E0C66A37-308C-455F-B89E-47C4169B6E57}" sibTransId="{999D488C-C23F-45C7-B6EC-A2F90FD48967}"/>
    <dgm:cxn modelId="{541E6AF4-940E-41A3-A050-E5C992515125}" type="presParOf" srcId="{D1CD13A2-4C34-4482-A1CD-646FD3DE9B32}" destId="{6345132B-68D9-422E-B978-514A74051596}" srcOrd="0" destOrd="0" presId="urn:microsoft.com/office/officeart/2005/8/layout/venn3"/>
    <dgm:cxn modelId="{B2DBCE8A-6810-40C8-BF8F-04063CF64C6D}" type="presParOf" srcId="{D1CD13A2-4C34-4482-A1CD-646FD3DE9B32}" destId="{BABB0FD7-8856-443C-A96E-F4DDA570495B}" srcOrd="1" destOrd="0" presId="urn:microsoft.com/office/officeart/2005/8/layout/venn3"/>
    <dgm:cxn modelId="{2B1ADE64-9ABF-4155-A911-6FCBE7FD4D20}" type="presParOf" srcId="{D1CD13A2-4C34-4482-A1CD-646FD3DE9B32}" destId="{B26126BE-498A-43B1-BA88-D0AE53083559}" srcOrd="2" destOrd="0" presId="urn:microsoft.com/office/officeart/2005/8/layout/venn3"/>
    <dgm:cxn modelId="{B7EEF75E-6FFE-4BB7-8D57-3A7A3694CA3A}" type="presParOf" srcId="{D1CD13A2-4C34-4482-A1CD-646FD3DE9B32}" destId="{CD9820FE-CE6F-4E09-B5C9-87857552B686}" srcOrd="3" destOrd="0" presId="urn:microsoft.com/office/officeart/2005/8/layout/venn3"/>
    <dgm:cxn modelId="{D1A43FCA-00A4-4FA7-8659-867EE016E4AA}" type="presParOf" srcId="{D1CD13A2-4C34-4482-A1CD-646FD3DE9B32}" destId="{E00C2A3E-5025-4014-BBE1-193B1B0D8322}" srcOrd="4" destOrd="0" presId="urn:microsoft.com/office/officeart/2005/8/layout/venn3"/>
    <dgm:cxn modelId="{FEE2EB73-4001-425E-A542-AD2669A3A9E5}" type="presParOf" srcId="{D1CD13A2-4C34-4482-A1CD-646FD3DE9B32}" destId="{96765969-0985-4DB8-A944-EDB006A2A7CD}" srcOrd="5" destOrd="0" presId="urn:microsoft.com/office/officeart/2005/8/layout/venn3"/>
    <dgm:cxn modelId="{7E827D94-71B4-4843-96E1-B6940E61FB13}" type="presParOf" srcId="{D1CD13A2-4C34-4482-A1CD-646FD3DE9B32}" destId="{8B1FC4F9-161C-4B21-BC54-DDF6232C334A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0469E6-D90B-4193-9D93-2BB875E0FC09}" type="doc">
      <dgm:prSet loTypeId="urn:microsoft.com/office/officeart/2005/8/layout/default" loCatId="list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E729493F-6B81-4D6F-8DB2-426E7A699345}">
      <dgm:prSet phldrT="[텍스트]" custT="1"/>
      <dgm:spPr/>
      <dgm:t>
        <a:bodyPr/>
        <a:lstStyle/>
        <a:p>
          <a:pPr latinLnBrk="1"/>
          <a: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5</a:t>
          </a:r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일장</a:t>
          </a:r>
        </a:p>
      </dgm:t>
    </dgm:pt>
    <dgm:pt modelId="{A9EADE51-398E-46EB-A373-83930E557CEF}" type="parTrans" cxnId="{1A68F645-E43B-44CA-9611-7BA8784D81F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2C8894B0-9602-4F3D-B8FB-F280861A936D}" type="sibTrans" cxnId="{1A68F645-E43B-44CA-9611-7BA8784D81F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94B74CE4-1D34-4F8C-BAE6-EAAD333C07AA}">
      <dgm:prSet phldrT="[텍스트]" custT="1"/>
      <dgm:spPr/>
      <dgm:t>
        <a:bodyPr/>
        <a:lstStyle/>
        <a:p>
          <a:pPr latinLnBrk="1"/>
          <a:r>
            <a:rPr lang="en-US" alt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7</a:t>
          </a:r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일장</a:t>
          </a:r>
        </a:p>
      </dgm:t>
    </dgm:pt>
    <dgm:pt modelId="{B42F3DD7-D67B-4D42-8F40-AE908C9AB20E}" type="parTrans" cxnId="{C03DB321-7AE9-466C-9BD6-CFCFDB4057F8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49A9480-A7B0-4CA2-8759-03808B7BF486}" type="sibTrans" cxnId="{C03DB321-7AE9-466C-9BD6-CFCFDB4057F8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0211871-91FF-4D9B-ADD0-A3E2612E30ED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새벽시장</a:t>
          </a:r>
        </a:p>
      </dgm:t>
    </dgm:pt>
    <dgm:pt modelId="{5EB7C786-2E9E-4497-8F7D-693FDC353FA7}" type="parTrans" cxnId="{45FC8331-70C1-42FC-82D6-24C29D4E87E6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1E595B5-BCE6-4218-8659-AA46FF64E3C5}" type="sibTrans" cxnId="{45FC8331-70C1-42FC-82D6-24C29D4E87E6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3A070E8A-6ADA-4917-A71C-0556A12400EE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상설시장</a:t>
          </a:r>
        </a:p>
      </dgm:t>
    </dgm:pt>
    <dgm:pt modelId="{5A2126E4-658D-4A21-BC14-B16120C2B27D}" type="parTrans" cxnId="{3F66B5FB-4296-4882-A19A-46ACE475016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D0FFD83-771C-4474-B6F8-791751F54604}" type="sibTrans" cxnId="{3F66B5FB-4296-4882-A19A-46ACE475016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B293288-4401-4587-AE95-10792648C768}" type="pres">
      <dgm:prSet presAssocID="{480469E6-D90B-4193-9D93-2BB875E0FC09}" presName="diagram" presStyleCnt="0">
        <dgm:presLayoutVars>
          <dgm:dir/>
          <dgm:resizeHandles val="exact"/>
        </dgm:presLayoutVars>
      </dgm:prSet>
      <dgm:spPr/>
    </dgm:pt>
    <dgm:pt modelId="{D4644FFB-7FA6-46CE-BB53-3D373C870FA9}" type="pres">
      <dgm:prSet presAssocID="{E729493F-6B81-4D6F-8DB2-426E7A699345}" presName="node" presStyleLbl="node1" presStyleIdx="0" presStyleCnt="4">
        <dgm:presLayoutVars>
          <dgm:bulletEnabled val="1"/>
        </dgm:presLayoutVars>
      </dgm:prSet>
      <dgm:spPr/>
    </dgm:pt>
    <dgm:pt modelId="{17BFDD1C-CA11-454D-86A9-AF804E89D23D}" type="pres">
      <dgm:prSet presAssocID="{2C8894B0-9602-4F3D-B8FB-F280861A936D}" presName="sibTrans" presStyleCnt="0"/>
      <dgm:spPr/>
    </dgm:pt>
    <dgm:pt modelId="{05F31FC8-BBC3-4530-A950-5C049D7A37FA}" type="pres">
      <dgm:prSet presAssocID="{94B74CE4-1D34-4F8C-BAE6-EAAD333C07AA}" presName="node" presStyleLbl="node1" presStyleIdx="1" presStyleCnt="4">
        <dgm:presLayoutVars>
          <dgm:bulletEnabled val="1"/>
        </dgm:presLayoutVars>
      </dgm:prSet>
      <dgm:spPr/>
    </dgm:pt>
    <dgm:pt modelId="{FABA8EF6-B2B9-47C7-84FF-8305D8E4C4B2}" type="pres">
      <dgm:prSet presAssocID="{349A9480-A7B0-4CA2-8759-03808B7BF486}" presName="sibTrans" presStyleCnt="0"/>
      <dgm:spPr/>
    </dgm:pt>
    <dgm:pt modelId="{3F4E2F9F-DDA3-449E-B3A2-5923B5F4ED57}" type="pres">
      <dgm:prSet presAssocID="{50211871-91FF-4D9B-ADD0-A3E2612E30ED}" presName="node" presStyleLbl="node1" presStyleIdx="2" presStyleCnt="4">
        <dgm:presLayoutVars>
          <dgm:bulletEnabled val="1"/>
        </dgm:presLayoutVars>
      </dgm:prSet>
      <dgm:spPr/>
    </dgm:pt>
    <dgm:pt modelId="{AF78173F-45BF-438B-9C0A-CBF912AC9409}" type="pres">
      <dgm:prSet presAssocID="{41E595B5-BCE6-4218-8659-AA46FF64E3C5}" presName="sibTrans" presStyleCnt="0"/>
      <dgm:spPr/>
    </dgm:pt>
    <dgm:pt modelId="{208B1A55-C81B-4CF7-B700-EFAF8887D196}" type="pres">
      <dgm:prSet presAssocID="{3A070E8A-6ADA-4917-A71C-0556A12400EE}" presName="node" presStyleLbl="node1" presStyleIdx="3" presStyleCnt="4">
        <dgm:presLayoutVars>
          <dgm:bulletEnabled val="1"/>
        </dgm:presLayoutVars>
      </dgm:prSet>
      <dgm:spPr/>
    </dgm:pt>
  </dgm:ptLst>
  <dgm:cxnLst>
    <dgm:cxn modelId="{B16F1A13-111A-4508-8DDF-4F5187E96594}" type="presOf" srcId="{50211871-91FF-4D9B-ADD0-A3E2612E30ED}" destId="{3F4E2F9F-DDA3-449E-B3A2-5923B5F4ED57}" srcOrd="0" destOrd="0" presId="urn:microsoft.com/office/officeart/2005/8/layout/default"/>
    <dgm:cxn modelId="{C03DB321-7AE9-466C-9BD6-CFCFDB4057F8}" srcId="{480469E6-D90B-4193-9D93-2BB875E0FC09}" destId="{94B74CE4-1D34-4F8C-BAE6-EAAD333C07AA}" srcOrd="1" destOrd="0" parTransId="{B42F3DD7-D67B-4D42-8F40-AE908C9AB20E}" sibTransId="{349A9480-A7B0-4CA2-8759-03808B7BF486}"/>
    <dgm:cxn modelId="{45FC8331-70C1-42FC-82D6-24C29D4E87E6}" srcId="{480469E6-D90B-4193-9D93-2BB875E0FC09}" destId="{50211871-91FF-4D9B-ADD0-A3E2612E30ED}" srcOrd="2" destOrd="0" parTransId="{5EB7C786-2E9E-4497-8F7D-693FDC353FA7}" sibTransId="{41E595B5-BCE6-4218-8659-AA46FF64E3C5}"/>
    <dgm:cxn modelId="{1A68F645-E43B-44CA-9611-7BA8784D81FE}" srcId="{480469E6-D90B-4193-9D93-2BB875E0FC09}" destId="{E729493F-6B81-4D6F-8DB2-426E7A699345}" srcOrd="0" destOrd="0" parTransId="{A9EADE51-398E-46EB-A373-83930E557CEF}" sibTransId="{2C8894B0-9602-4F3D-B8FB-F280861A936D}"/>
    <dgm:cxn modelId="{2724FCA5-2405-453D-AD91-3286C8EF9D40}" type="presOf" srcId="{480469E6-D90B-4193-9D93-2BB875E0FC09}" destId="{BB293288-4401-4587-AE95-10792648C768}" srcOrd="0" destOrd="0" presId="urn:microsoft.com/office/officeart/2005/8/layout/default"/>
    <dgm:cxn modelId="{6F8643B1-3735-4F7A-9AC0-DB1A762C4FD3}" type="presOf" srcId="{E729493F-6B81-4D6F-8DB2-426E7A699345}" destId="{D4644FFB-7FA6-46CE-BB53-3D373C870FA9}" srcOrd="0" destOrd="0" presId="urn:microsoft.com/office/officeart/2005/8/layout/default"/>
    <dgm:cxn modelId="{35014AB5-EFE3-40FB-B402-3895ED654FBA}" type="presOf" srcId="{3A070E8A-6ADA-4917-A71C-0556A12400EE}" destId="{208B1A55-C81B-4CF7-B700-EFAF8887D196}" srcOrd="0" destOrd="0" presId="urn:microsoft.com/office/officeart/2005/8/layout/default"/>
    <dgm:cxn modelId="{3F66B5FB-4296-4882-A19A-46ACE475016F}" srcId="{480469E6-D90B-4193-9D93-2BB875E0FC09}" destId="{3A070E8A-6ADA-4917-A71C-0556A12400EE}" srcOrd="3" destOrd="0" parTransId="{5A2126E4-658D-4A21-BC14-B16120C2B27D}" sibTransId="{7D0FFD83-771C-4474-B6F8-791751F54604}"/>
    <dgm:cxn modelId="{BDB1CDFD-B06B-414B-B2CB-860D376648AD}" type="presOf" srcId="{94B74CE4-1D34-4F8C-BAE6-EAAD333C07AA}" destId="{05F31FC8-BBC3-4530-A950-5C049D7A37FA}" srcOrd="0" destOrd="0" presId="urn:microsoft.com/office/officeart/2005/8/layout/default"/>
    <dgm:cxn modelId="{EFAD3570-B0B9-46A2-8E7C-7CE68A930A64}" type="presParOf" srcId="{BB293288-4401-4587-AE95-10792648C768}" destId="{D4644FFB-7FA6-46CE-BB53-3D373C870FA9}" srcOrd="0" destOrd="0" presId="urn:microsoft.com/office/officeart/2005/8/layout/default"/>
    <dgm:cxn modelId="{79A08B3B-3A74-4C00-A938-186DF79A4E0E}" type="presParOf" srcId="{BB293288-4401-4587-AE95-10792648C768}" destId="{17BFDD1C-CA11-454D-86A9-AF804E89D23D}" srcOrd="1" destOrd="0" presId="urn:microsoft.com/office/officeart/2005/8/layout/default"/>
    <dgm:cxn modelId="{6A85C62B-3977-4487-B2BB-B5C65C20FC15}" type="presParOf" srcId="{BB293288-4401-4587-AE95-10792648C768}" destId="{05F31FC8-BBC3-4530-A950-5C049D7A37FA}" srcOrd="2" destOrd="0" presId="urn:microsoft.com/office/officeart/2005/8/layout/default"/>
    <dgm:cxn modelId="{6AB4EF1A-CBF3-4143-ADC0-29DA1BA08EFE}" type="presParOf" srcId="{BB293288-4401-4587-AE95-10792648C768}" destId="{FABA8EF6-B2B9-47C7-84FF-8305D8E4C4B2}" srcOrd="3" destOrd="0" presId="urn:microsoft.com/office/officeart/2005/8/layout/default"/>
    <dgm:cxn modelId="{5C6AFF67-9651-4921-951E-B2CB01338AF9}" type="presParOf" srcId="{BB293288-4401-4587-AE95-10792648C768}" destId="{3F4E2F9F-DDA3-449E-B3A2-5923B5F4ED57}" srcOrd="4" destOrd="0" presId="urn:microsoft.com/office/officeart/2005/8/layout/default"/>
    <dgm:cxn modelId="{DF5790EE-7BDF-42E1-8C74-73537EA4A9B9}" type="presParOf" srcId="{BB293288-4401-4587-AE95-10792648C768}" destId="{AF78173F-45BF-438B-9C0A-CBF912AC9409}" srcOrd="5" destOrd="0" presId="urn:microsoft.com/office/officeart/2005/8/layout/default"/>
    <dgm:cxn modelId="{AF580EFF-87B9-4F95-ABCE-048A5DA3724F}" type="presParOf" srcId="{BB293288-4401-4587-AE95-10792648C768}" destId="{208B1A55-C81B-4CF7-B700-EFAF8887D19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45132B-68D9-422E-B978-514A74051596}">
      <dsp:nvSpPr>
        <dsp:cNvPr id="0" name=""/>
        <dsp:cNvSpPr/>
      </dsp:nvSpPr>
      <dsp:spPr>
        <a:xfrm>
          <a:off x="8085" y="551"/>
          <a:ext cx="1217943" cy="121794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027" tIns="22860" rIns="67027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먹거리</a:t>
          </a:r>
        </a:p>
      </dsp:txBody>
      <dsp:txXfrm>
        <a:off x="186449" y="178915"/>
        <a:ext cx="861215" cy="861215"/>
      </dsp:txXfrm>
    </dsp:sp>
    <dsp:sp modelId="{B26126BE-498A-43B1-BA88-D0AE53083559}">
      <dsp:nvSpPr>
        <dsp:cNvPr id="0" name=""/>
        <dsp:cNvSpPr/>
      </dsp:nvSpPr>
      <dsp:spPr>
        <a:xfrm>
          <a:off x="979015" y="275"/>
          <a:ext cx="1217943" cy="121794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027" tIns="22860" rIns="67027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볼거리</a:t>
          </a:r>
        </a:p>
      </dsp:txBody>
      <dsp:txXfrm>
        <a:off x="1157379" y="178639"/>
        <a:ext cx="861215" cy="861215"/>
      </dsp:txXfrm>
    </dsp:sp>
    <dsp:sp modelId="{E00C2A3E-5025-4014-BBE1-193B1B0D8322}">
      <dsp:nvSpPr>
        <dsp:cNvPr id="0" name=""/>
        <dsp:cNvSpPr/>
      </dsp:nvSpPr>
      <dsp:spPr>
        <a:xfrm>
          <a:off x="1953370" y="275"/>
          <a:ext cx="1217943" cy="121794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027" tIns="22860" rIns="67027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즐길</a:t>
          </a:r>
          <a:endParaRPr lang="en-US" altLang="ko-KR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거리</a:t>
          </a:r>
        </a:p>
      </dsp:txBody>
      <dsp:txXfrm>
        <a:off x="2131734" y="178639"/>
        <a:ext cx="861215" cy="861215"/>
      </dsp:txXfrm>
    </dsp:sp>
    <dsp:sp modelId="{8B1FC4F9-161C-4B21-BC54-DDF6232C334A}">
      <dsp:nvSpPr>
        <dsp:cNvPr id="0" name=""/>
        <dsp:cNvSpPr/>
      </dsp:nvSpPr>
      <dsp:spPr>
        <a:xfrm>
          <a:off x="2927725" y="275"/>
          <a:ext cx="1217943" cy="121794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027" tIns="22860" rIns="67027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특산물</a:t>
          </a:r>
        </a:p>
      </dsp:txBody>
      <dsp:txXfrm>
        <a:off x="3106089" y="178639"/>
        <a:ext cx="861215" cy="86121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644FFB-7FA6-46CE-BB53-3D373C870FA9}">
      <dsp:nvSpPr>
        <dsp:cNvPr id="0" name=""/>
        <dsp:cNvSpPr/>
      </dsp:nvSpPr>
      <dsp:spPr>
        <a:xfrm>
          <a:off x="211328" y="394"/>
          <a:ext cx="1169053" cy="7014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5</a:t>
          </a: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일장</a:t>
          </a:r>
        </a:p>
      </dsp:txBody>
      <dsp:txXfrm>
        <a:off x="211328" y="394"/>
        <a:ext cx="1169053" cy="701432"/>
      </dsp:txXfrm>
    </dsp:sp>
    <dsp:sp modelId="{05F31FC8-BBC3-4530-A950-5C049D7A37FA}">
      <dsp:nvSpPr>
        <dsp:cNvPr id="0" name=""/>
        <dsp:cNvSpPr/>
      </dsp:nvSpPr>
      <dsp:spPr>
        <a:xfrm>
          <a:off x="1497288" y="394"/>
          <a:ext cx="1169053" cy="70143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7</a:t>
          </a: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일장</a:t>
          </a:r>
        </a:p>
      </dsp:txBody>
      <dsp:txXfrm>
        <a:off x="1497288" y="394"/>
        <a:ext cx="1169053" cy="701432"/>
      </dsp:txXfrm>
    </dsp:sp>
    <dsp:sp modelId="{3F4E2F9F-DDA3-449E-B3A2-5923B5F4ED57}">
      <dsp:nvSpPr>
        <dsp:cNvPr id="0" name=""/>
        <dsp:cNvSpPr/>
      </dsp:nvSpPr>
      <dsp:spPr>
        <a:xfrm>
          <a:off x="211328" y="818731"/>
          <a:ext cx="1169053" cy="70143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새벽시장</a:t>
          </a:r>
        </a:p>
      </dsp:txBody>
      <dsp:txXfrm>
        <a:off x="211328" y="818731"/>
        <a:ext cx="1169053" cy="701432"/>
      </dsp:txXfrm>
    </dsp:sp>
    <dsp:sp modelId="{208B1A55-C81B-4CF7-B700-EFAF8887D196}">
      <dsp:nvSpPr>
        <dsp:cNvPr id="0" name=""/>
        <dsp:cNvSpPr/>
      </dsp:nvSpPr>
      <dsp:spPr>
        <a:xfrm>
          <a:off x="1497288" y="818731"/>
          <a:ext cx="1169053" cy="70143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상설시장</a:t>
          </a:r>
        </a:p>
      </dsp:txBody>
      <dsp:txXfrm>
        <a:off x="1497288" y="818731"/>
        <a:ext cx="1169053" cy="7014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4149" y="0"/>
            <a:ext cx="2940844" cy="49789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C1A836-5903-4B5F-A3E3-7DF268CEE402}" type="datetimeFigureOut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74725" y="1239838"/>
            <a:ext cx="4837113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8657" y="4775666"/>
            <a:ext cx="5429250" cy="39073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4149" y="9425568"/>
            <a:ext cx="2940844" cy="4978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6EACD-65A0-446B-9C59-DA263DA3566D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2304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58C72-5831-47B0-9DE4-7055291F8DAD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809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F0516-3FED-4EAF-B3BB-AD3A4F5610B4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3009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18F79-A23E-4707-8772-9ECD61421F5C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38375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C188C-AEF5-41BA-8BE7-7F8ECDFB9E23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 sz="1600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>
            <a:off x="0" y="741300"/>
            <a:ext cx="9906000" cy="3651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평행 사변형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 flipH="1">
            <a:off x="681038" y="0"/>
            <a:ext cx="8543925" cy="1106424"/>
          </a:xfrm>
          <a:prstGeom prst="parallelogram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1106424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6B7FBB95-BB7B-4955-A781-3E1E85A2D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8" y="6271403"/>
            <a:ext cx="1535952" cy="45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727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2250B-E19F-4AD1-A4A4-73E4A8648F81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43266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F7AB8-4F8C-4926-A5BB-2C5E39402820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1479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EEDB-E755-4516-902E-0E25DD270D2E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075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18081-4A06-4CEA-97E5-E6F24F2F4F9A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4362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E2B65-D37D-446A-8B9A-42C33D21C6AF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2191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AB71-5A72-4654-B713-0DA1346CBB5B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92811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83049-CDA3-4553-B447-179E5E1806D0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17336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97A36-0F3C-4717-B914-DA0EF682EA43}" type="datetime1">
              <a:rPr lang="ko-KR" altLang="en-US" smtClean="0"/>
              <a:t>2026-06-02</a:t>
            </a:fld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80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순서도: 화면 표시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4953000" y="0"/>
            <a:ext cx="4953000" cy="6858000"/>
          </a:xfrm>
          <a:prstGeom prst="flowChartDisplay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97000" y="2456873"/>
            <a:ext cx="7111999" cy="1237672"/>
          </a:xfrm>
          <a:prstGeom prst="rect">
            <a:avLst/>
          </a:prstGeom>
          <a:noFill/>
        </p:spPr>
        <p:txBody>
          <a:bodyPr wrap="square" rtlCol="0">
            <a:prstTxWarp prst="textChevron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5000" endA="50" endPos="850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Traditional Market</a:t>
            </a:r>
            <a:endParaRPr lang="ko-KR" altLang="en-US" b="1" dirty="0">
              <a:effectLst>
                <a:reflection blurRad="6350" stA="55000" endA="50" endPos="85000" dir="5400000" sy="-100000" algn="bl" rotWithShape="0"/>
              </a:effectLst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8" name="Picture 3" descr="w1 복사본">
            <a:extLst>
              <a:ext uri="{FF2B5EF4-FFF2-40B4-BE49-F238E27FC236}">
                <a16:creationId xmlns:a16="http://schemas.microsoft.com/office/drawing/2014/main" id="{7C0A7B56-F117-484E-805C-2B175FEA0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2681" y="1075498"/>
            <a:ext cx="601663" cy="584200"/>
          </a:xfrm>
          <a:prstGeom prst="rect">
            <a:avLst/>
          </a:prstGeom>
          <a:noFill/>
        </p:spPr>
      </p:pic>
      <p:pic>
        <p:nvPicPr>
          <p:cNvPr id="9" name="Picture 4" descr="w2 복사본">
            <a:extLst>
              <a:ext uri="{FF2B5EF4-FFF2-40B4-BE49-F238E27FC236}">
                <a16:creationId xmlns:a16="http://schemas.microsoft.com/office/drawing/2014/main" id="{973A9329-B272-4809-BE17-800F21E91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264" y="2935874"/>
            <a:ext cx="587375" cy="569913"/>
          </a:xfrm>
          <a:prstGeom prst="rect">
            <a:avLst/>
          </a:prstGeom>
          <a:noFill/>
        </p:spPr>
      </p:pic>
      <p:pic>
        <p:nvPicPr>
          <p:cNvPr id="10" name="Picture 28" descr="w3 복사본">
            <a:extLst>
              <a:ext uri="{FF2B5EF4-FFF2-40B4-BE49-F238E27FC236}">
                <a16:creationId xmlns:a16="http://schemas.microsoft.com/office/drawing/2014/main" id="{D722F0D0-A820-4412-B51B-7859D3CEB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20131" y="234453"/>
            <a:ext cx="569913" cy="569913"/>
          </a:xfrm>
          <a:prstGeom prst="rect">
            <a:avLst/>
          </a:prstGeom>
          <a:noFill/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7FA01215-E115-4304-9151-E06E3CCD4F5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59" y="176298"/>
            <a:ext cx="1979361" cy="6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A726FE8-9090-46B8-8ADA-CD5D3B79F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576E0564-D687-4F22-9056-A57F0FCFB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D66D5B85-D9EE-4956-A266-F3691EFDD225}"/>
              </a:ext>
            </a:extLst>
          </p:cNvPr>
          <p:cNvSpPr/>
          <p:nvPr/>
        </p:nvSpPr>
        <p:spPr>
          <a:xfrm flipH="1">
            <a:off x="2599752" y="2015325"/>
            <a:ext cx="6156790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화살표: 오각형 5">
            <a:extLst>
              <a:ext uri="{FF2B5EF4-FFF2-40B4-BE49-F238E27FC236}">
                <a16:creationId xmlns:a16="http://schemas.microsoft.com/office/drawing/2014/main" id="{29722AFE-16E7-4012-AE37-9776F0AFB981}"/>
              </a:ext>
            </a:extLst>
          </p:cNvPr>
          <p:cNvSpPr/>
          <p:nvPr/>
        </p:nvSpPr>
        <p:spPr>
          <a:xfrm>
            <a:off x="2269408" y="1493760"/>
            <a:ext cx="1717963" cy="88669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6E3B9B88-30D2-49B3-A08F-0932EB9B3079}"/>
              </a:ext>
            </a:extLst>
          </p:cNvPr>
          <p:cNvSpPr/>
          <p:nvPr/>
        </p:nvSpPr>
        <p:spPr>
          <a:xfrm flipH="1">
            <a:off x="2599752" y="3234523"/>
            <a:ext cx="6156790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화살표: 오각형 7">
            <a:extLst>
              <a:ext uri="{FF2B5EF4-FFF2-40B4-BE49-F238E27FC236}">
                <a16:creationId xmlns:a16="http://schemas.microsoft.com/office/drawing/2014/main" id="{B9833405-FCCA-459C-8E59-D1F20DD9DA90}"/>
              </a:ext>
            </a:extLst>
          </p:cNvPr>
          <p:cNvSpPr/>
          <p:nvPr/>
        </p:nvSpPr>
        <p:spPr>
          <a:xfrm>
            <a:off x="2269408" y="2712958"/>
            <a:ext cx="1717963" cy="88669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72A8C6D4-6EED-49BD-80B5-E93AC478C0A4}"/>
              </a:ext>
            </a:extLst>
          </p:cNvPr>
          <p:cNvSpPr/>
          <p:nvPr/>
        </p:nvSpPr>
        <p:spPr>
          <a:xfrm flipH="1">
            <a:off x="2599752" y="4453138"/>
            <a:ext cx="6156790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화살표: 오각형 9">
            <a:extLst>
              <a:ext uri="{FF2B5EF4-FFF2-40B4-BE49-F238E27FC236}">
                <a16:creationId xmlns:a16="http://schemas.microsoft.com/office/drawing/2014/main" id="{F5C3D08D-A6FC-49A3-8A7E-584B3172975F}"/>
              </a:ext>
            </a:extLst>
          </p:cNvPr>
          <p:cNvSpPr/>
          <p:nvPr/>
        </p:nvSpPr>
        <p:spPr>
          <a:xfrm>
            <a:off x="2269408" y="3931573"/>
            <a:ext cx="1717963" cy="88669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D0C92058-414B-40F2-866B-394B071DA12A}"/>
              </a:ext>
            </a:extLst>
          </p:cNvPr>
          <p:cNvSpPr/>
          <p:nvPr/>
        </p:nvSpPr>
        <p:spPr>
          <a:xfrm flipH="1">
            <a:off x="2599752" y="5666846"/>
            <a:ext cx="6156790" cy="365125"/>
          </a:xfrm>
          <a:prstGeom prst="corner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화살표: 오각형 11">
            <a:extLst>
              <a:ext uri="{FF2B5EF4-FFF2-40B4-BE49-F238E27FC236}">
                <a16:creationId xmlns:a16="http://schemas.microsoft.com/office/drawing/2014/main" id="{5F27BAAB-C41C-4540-95C3-75BFC5173410}"/>
              </a:ext>
            </a:extLst>
          </p:cNvPr>
          <p:cNvSpPr/>
          <p:nvPr/>
        </p:nvSpPr>
        <p:spPr>
          <a:xfrm>
            <a:off x="2269408" y="5145281"/>
            <a:ext cx="1717963" cy="88669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9B9056-55B2-479A-A77D-7AAE86A04D89}"/>
              </a:ext>
            </a:extLst>
          </p:cNvPr>
          <p:cNvSpPr txBox="1"/>
          <p:nvPr/>
        </p:nvSpPr>
        <p:spPr>
          <a:xfrm>
            <a:off x="4190416" y="172047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전통시장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A3CCCE-BB25-43E3-9704-DA6C950788DA}"/>
              </a:ext>
            </a:extLst>
          </p:cNvPr>
          <p:cNvSpPr txBox="1"/>
          <p:nvPr/>
        </p:nvSpPr>
        <p:spPr>
          <a:xfrm>
            <a:off x="4190416" y="2943867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전통시장의 장점과 단점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855DD2-C651-42AD-AE23-79698DB59B27}"/>
              </a:ext>
            </a:extLst>
          </p:cNvPr>
          <p:cNvSpPr txBox="1"/>
          <p:nvPr/>
        </p:nvSpPr>
        <p:spPr>
          <a:xfrm>
            <a:off x="4190416" y="4144593"/>
            <a:ext cx="3467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월별 체감경기지수 추이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5CBF8F-CFD3-4B0A-BDEC-15F58DF84DC6}"/>
              </a:ext>
            </a:extLst>
          </p:cNvPr>
          <p:cNvSpPr txBox="1"/>
          <p:nvPr/>
        </p:nvSpPr>
        <p:spPr>
          <a:xfrm>
            <a:off x="4190416" y="5362795"/>
            <a:ext cx="2140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rId2" action="ppaction://hlinksldjump"/>
              </a:rPr>
              <a:t>전통시장 종류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76F0F1AE-ABB8-4FC7-85B0-BEC8D1F6B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77" r="50720" b="34002"/>
          <a:stretch/>
        </p:blipFill>
        <p:spPr>
          <a:xfrm>
            <a:off x="290476" y="4376494"/>
            <a:ext cx="1717963" cy="1650571"/>
          </a:xfrm>
          <a:prstGeom prst="rect">
            <a:avLst/>
          </a:prstGeom>
        </p:spPr>
      </p:pic>
      <p:pic>
        <p:nvPicPr>
          <p:cNvPr id="18" name="Picture 3" descr="w1 복사본">
            <a:extLst>
              <a:ext uri="{FF2B5EF4-FFF2-40B4-BE49-F238E27FC236}">
                <a16:creationId xmlns:a16="http://schemas.microsoft.com/office/drawing/2014/main" id="{D80E861C-9EB2-4222-96C9-A6BB8D6526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95281" y="5240260"/>
            <a:ext cx="601663" cy="584200"/>
          </a:xfrm>
          <a:prstGeom prst="rect">
            <a:avLst/>
          </a:prstGeom>
          <a:noFill/>
        </p:spPr>
      </p:pic>
      <p:pic>
        <p:nvPicPr>
          <p:cNvPr id="19" name="Picture 4" descr="w2 복사본">
            <a:extLst>
              <a:ext uri="{FF2B5EF4-FFF2-40B4-BE49-F238E27FC236}">
                <a16:creationId xmlns:a16="http://schemas.microsoft.com/office/drawing/2014/main" id="{2BFB3944-9F4C-4F07-9E46-01FC1CA32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5769" y="3800099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9495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전통시장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802" y="1543912"/>
            <a:ext cx="8982157" cy="2238375"/>
          </a:xfrm>
        </p:spPr>
        <p:txBody>
          <a:bodyPr>
            <a:noAutofit/>
          </a:bodyPr>
          <a:lstStyle/>
          <a:p>
            <a:pPr marL="360363" indent="-360363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Traditional Market</a:t>
            </a:r>
          </a:p>
          <a:p>
            <a:pPr marL="719138" lvl="1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This</a:t>
            </a:r>
            <a:r>
              <a:rPr lang="en-US" altLang="ko-KR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 is a 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marketplace</a:t>
            </a:r>
            <a:r>
              <a:rPr lang="en-US" altLang="ko-KR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 selling 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fresh foods </a:t>
            </a:r>
            <a:r>
              <a:rPr lang="en-US" altLang="ko-KR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and other consumptio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n</a:t>
            </a:r>
            <a:r>
              <a:rPr lang="en-US" altLang="ko-KR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 oriented goods</a:t>
            </a:r>
          </a:p>
          <a:p>
            <a:pPr marL="719138" lvl="1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 It includes 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a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en-US" altLang="ko-KR" sz="2000" b="0" i="0" dirty="0">
                <a:effectLst/>
                <a:latin typeface="돋움" panose="020B0600000101010101" pitchFamily="50" charset="-127"/>
                <a:ea typeface="돋움" panose="020B0600000101010101" pitchFamily="50" charset="-127"/>
              </a:rPr>
              <a:t>variety of markets, 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such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as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 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farmers and fish markets</a:t>
            </a: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ko-KR" altLang="en-US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533802" y="3883255"/>
            <a:ext cx="6734903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indent="-360363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전통시장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19138" lvl="1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일정한 지역을 기반으로 오랜 기간에 걸쳐 형성된 도소매 및 서비스업이 밀집된 시장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19138" lvl="1" indent="-358775" latinLnBrk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농산물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수산물 시장 등 다양한 시장이 포함됨</a:t>
            </a:r>
            <a:endParaRPr lang="en-US" altLang="ko-KR" sz="20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60090" y="4528824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F5FAB111-DE2F-40C3-A85F-2798842296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2949" y="3800153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순서도: 연결자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470872" y="2529533"/>
            <a:ext cx="1232193" cy="1130400"/>
          </a:xfrm>
          <a:prstGeom prst="flowChartConnector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장점</a:t>
            </a:r>
          </a:p>
        </p:txBody>
      </p:sp>
      <p:sp>
        <p:nvSpPr>
          <p:cNvPr id="7" name="순서도: 연결자 6">
            <a:extLst>
              <a:ext uri="{FF2B5EF4-FFF2-40B4-BE49-F238E27FC236}">
                <a16:creationId xmlns:a16="http://schemas.microsoft.com/office/drawing/2014/main" id="{58BCB60F-9E12-5B78-52FC-3FD724834027}"/>
              </a:ext>
            </a:extLst>
          </p:cNvPr>
          <p:cNvSpPr/>
          <p:nvPr/>
        </p:nvSpPr>
        <p:spPr>
          <a:xfrm>
            <a:off x="462709" y="3657422"/>
            <a:ext cx="1232193" cy="1130400"/>
          </a:xfrm>
          <a:prstGeom prst="flowChartConnector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단점</a:t>
            </a:r>
          </a:p>
        </p:txBody>
      </p:sp>
      <p:sp>
        <p:nvSpPr>
          <p:cNvPr id="8" name="순서도: 연결자 7">
            <a:extLst>
              <a:ext uri="{FF2B5EF4-FFF2-40B4-BE49-F238E27FC236}">
                <a16:creationId xmlns:a16="http://schemas.microsoft.com/office/drawing/2014/main" id="{7EA6030C-C764-7AC1-17BC-2F5139255958}"/>
              </a:ext>
            </a:extLst>
          </p:cNvPr>
          <p:cNvSpPr/>
          <p:nvPr/>
        </p:nvSpPr>
        <p:spPr>
          <a:xfrm>
            <a:off x="462709" y="4787822"/>
            <a:ext cx="1232193" cy="1130400"/>
          </a:xfrm>
          <a:prstGeom prst="flowChartConnector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개선 포인트</a:t>
            </a:r>
          </a:p>
        </p:txBody>
      </p:sp>
      <p:sp>
        <p:nvSpPr>
          <p:cNvPr id="9" name="직각 삼각형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 flipH="1">
            <a:off x="1689390" y="1550971"/>
            <a:ext cx="2544324" cy="979200"/>
          </a:xfrm>
          <a:prstGeom prst="rtTriangl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다이아몬드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689390" y="1550971"/>
            <a:ext cx="2544327" cy="979200"/>
          </a:xfrm>
          <a:prstGeom prst="diamond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상품</a:t>
            </a:r>
          </a:p>
        </p:txBody>
      </p:sp>
      <p:sp>
        <p:nvSpPr>
          <p:cNvPr id="11" name="직각 삼각형 10">
            <a:extLst>
              <a:ext uri="{FF2B5EF4-FFF2-40B4-BE49-F238E27FC236}">
                <a16:creationId xmlns:a16="http://schemas.microsoft.com/office/drawing/2014/main" id="{585E4FAD-79CF-2030-AFFA-6BA7BB9FFA5F}"/>
              </a:ext>
            </a:extLst>
          </p:cNvPr>
          <p:cNvSpPr/>
          <p:nvPr/>
        </p:nvSpPr>
        <p:spPr>
          <a:xfrm flipH="1">
            <a:off x="4210917" y="1550971"/>
            <a:ext cx="2557388" cy="979200"/>
          </a:xfrm>
          <a:prstGeom prst="rtTriangl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2" name="직각 삼각형 11">
            <a:extLst>
              <a:ext uri="{FF2B5EF4-FFF2-40B4-BE49-F238E27FC236}">
                <a16:creationId xmlns:a16="http://schemas.microsoft.com/office/drawing/2014/main" id="{9A85E24D-FFDE-02B6-0A1A-509049CA026A}"/>
              </a:ext>
            </a:extLst>
          </p:cNvPr>
          <p:cNvSpPr/>
          <p:nvPr/>
        </p:nvSpPr>
        <p:spPr>
          <a:xfrm flipH="1">
            <a:off x="6768307" y="1550971"/>
            <a:ext cx="2557390" cy="979200"/>
          </a:xfrm>
          <a:prstGeom prst="rtTriangle">
            <a:avLst/>
          </a:prstGeom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다이아몬드 12">
            <a:extLst>
              <a:ext uri="{FF2B5EF4-FFF2-40B4-BE49-F238E27FC236}">
                <a16:creationId xmlns:a16="http://schemas.microsoft.com/office/drawing/2014/main" id="{436BD869-B344-859E-AEC4-8A857CA27DE7}"/>
              </a:ext>
            </a:extLst>
          </p:cNvPr>
          <p:cNvSpPr/>
          <p:nvPr/>
        </p:nvSpPr>
        <p:spPr>
          <a:xfrm>
            <a:off x="4207788" y="1550971"/>
            <a:ext cx="2560517" cy="979200"/>
          </a:xfrm>
          <a:prstGeom prst="diamond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가격</a:t>
            </a:r>
          </a:p>
        </p:txBody>
      </p:sp>
      <p:sp>
        <p:nvSpPr>
          <p:cNvPr id="14" name="다이아몬드 13">
            <a:extLst>
              <a:ext uri="{FF2B5EF4-FFF2-40B4-BE49-F238E27FC236}">
                <a16:creationId xmlns:a16="http://schemas.microsoft.com/office/drawing/2014/main" id="{427F0615-2137-181F-AC22-56501B20CEDD}"/>
              </a:ext>
            </a:extLst>
          </p:cNvPr>
          <p:cNvSpPr/>
          <p:nvPr/>
        </p:nvSpPr>
        <p:spPr>
          <a:xfrm>
            <a:off x="6757828" y="1550971"/>
            <a:ext cx="2570455" cy="979200"/>
          </a:xfrm>
          <a:prstGeom prst="diamond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편의성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2. </a:t>
            </a:r>
            <a:r>
              <a:rPr lang="ko-KR" altLang="en-US" dirty="0"/>
              <a:t>전통시장의 장점과 단점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 dirty="0"/>
          </a:p>
        </p:txBody>
      </p:sp>
      <p:pic>
        <p:nvPicPr>
          <p:cNvPr id="15" name="Picture 28" descr="w3 복사본">
            <a:extLst>
              <a:ext uri="{FF2B5EF4-FFF2-40B4-BE49-F238E27FC236}">
                <a16:creationId xmlns:a16="http://schemas.microsoft.com/office/drawing/2014/main" id="{072D9283-CF07-40C1-8D80-46EABC99A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3191" y="6071395"/>
            <a:ext cx="569913" cy="569913"/>
          </a:xfrm>
          <a:prstGeom prst="rect">
            <a:avLst/>
          </a:prstGeom>
          <a:noFill/>
        </p:spPr>
      </p:pic>
      <p:pic>
        <p:nvPicPr>
          <p:cNvPr id="16" name="Picture 3" descr="w1 복사본">
            <a:extLst>
              <a:ext uri="{FF2B5EF4-FFF2-40B4-BE49-F238E27FC236}">
                <a16:creationId xmlns:a16="http://schemas.microsoft.com/office/drawing/2014/main" id="{0C8FCE0B-F87E-42AA-AEA5-EC23E5991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9455" y="1309181"/>
            <a:ext cx="601663" cy="584200"/>
          </a:xfrm>
          <a:prstGeom prst="rect">
            <a:avLst/>
          </a:prstGeom>
          <a:noFill/>
        </p:spPr>
      </p:pic>
      <p:pic>
        <p:nvPicPr>
          <p:cNvPr id="17" name="Picture 4" descr="w2 복사본">
            <a:extLst>
              <a:ext uri="{FF2B5EF4-FFF2-40B4-BE49-F238E27FC236}">
                <a16:creationId xmlns:a16="http://schemas.microsoft.com/office/drawing/2014/main" id="{8BD9A5CC-A91A-4EE8-BD32-EA3D2250E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231" y="1969135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0297915"/>
              </p:ext>
            </p:extLst>
          </p:nvPr>
        </p:nvGraphicFramePr>
        <p:xfrm>
          <a:off x="1689391" y="2529534"/>
          <a:ext cx="7636308" cy="338974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545436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2545436">
                  <a:extLst>
                    <a:ext uri="{9D8B030D-6E8A-4147-A177-3AD203B41FA5}">
                      <a16:colId xmlns:a16="http://schemas.microsoft.com/office/drawing/2014/main" val="3337649278"/>
                    </a:ext>
                  </a:extLst>
                </a:gridCol>
                <a:gridCol w="2545436">
                  <a:extLst>
                    <a:ext uri="{9D8B030D-6E8A-4147-A177-3AD203B41FA5}">
                      <a16:colId xmlns:a16="http://schemas.microsoft.com/office/drawing/2014/main" val="1742915524"/>
                    </a:ext>
                  </a:extLst>
                </a:gridCol>
              </a:tblGrid>
              <a:tr h="1129914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과일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채소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생선 등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식자재의 다양성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저렴한 가격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상인들의 정과 덤 문화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골목 감성 체험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로컬 여행의 일환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진열상태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포장상태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상품 배치의 혼잡성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현금 중심 결제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명시되지 않는 가격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환불 처리 문제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배송서비스 부족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74214828"/>
                  </a:ext>
                </a:extLst>
              </a:tr>
              <a:tr h="11299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손맛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주전부리 및 </a:t>
                      </a: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정돈된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특산물 홍보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결제시스템 및 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가격의 투명성 확보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불편 사항 및 </a:t>
                      </a:r>
                      <a:endParaRPr lang="en-US" altLang="ko-KR" sz="1800" dirty="0">
                        <a:solidFill>
                          <a:schemeClr val="tx1"/>
                        </a:solidFill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주변 환경 개선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88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월별 체감경기지수 추이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 dirty="0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4164474"/>
              </p:ext>
            </p:extLst>
          </p:nvPr>
        </p:nvGraphicFramePr>
        <p:xfrm>
          <a:off x="681037" y="1554591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오른쪽 화살표 6">
            <a:extLst>
              <a:ext uri="{FF2B5EF4-FFF2-40B4-BE49-F238E27FC236}">
                <a16:creationId xmlns:a16="http://schemas.microsoft.com/office/drawing/2014/main" id="{9A719084-BCCF-40BB-9FB5-8699F9C69FC0}"/>
              </a:ext>
            </a:extLst>
          </p:cNvPr>
          <p:cNvSpPr/>
          <p:nvPr/>
        </p:nvSpPr>
        <p:spPr bwMode="auto">
          <a:xfrm>
            <a:off x="3781422" y="2458742"/>
            <a:ext cx="2343154" cy="661925"/>
          </a:xfrm>
          <a:prstGeom prst="rightArrow">
            <a:avLst>
              <a:gd name="adj1" fmla="val 66705"/>
              <a:gd name="adj2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월별 차이를 보임</a:t>
            </a:r>
            <a:endParaRPr 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4234797A-F4E6-43F4-8D8B-AA124ECC3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1563" y="2513103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E11138DC-642E-4E98-9ED1-8275F7659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4. </a:t>
            </a:r>
            <a:r>
              <a:rPr lang="ko-KR" altLang="en-US" dirty="0"/>
              <a:t>전통시장 종류</a:t>
            </a:r>
          </a:p>
        </p:txBody>
      </p:sp>
      <p:sp>
        <p:nvSpPr>
          <p:cNvPr id="31" name="AutoShape 2"/>
          <p:cNvSpPr>
            <a:spLocks/>
          </p:cNvSpPr>
          <p:nvPr/>
        </p:nvSpPr>
        <p:spPr bwMode="auto">
          <a:xfrm rot="16200000">
            <a:off x="2532503" y="3798304"/>
            <a:ext cx="278818" cy="4464497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>
                  <a:lumMod val="95000"/>
                  <a:lumOff val="5000"/>
                </a:prstClr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34" name="Picture 3" descr="w1 복사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1139" y="6143644"/>
            <a:ext cx="601663" cy="584200"/>
          </a:xfrm>
          <a:prstGeom prst="rect">
            <a:avLst/>
          </a:prstGeom>
          <a:noFill/>
        </p:spPr>
      </p:pic>
      <p:pic>
        <p:nvPicPr>
          <p:cNvPr id="35" name="Picture 4" descr="w2 복사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8294" y="6143650"/>
            <a:ext cx="587375" cy="569913"/>
          </a:xfrm>
          <a:prstGeom prst="rect">
            <a:avLst/>
          </a:prstGeom>
          <a:noFill/>
        </p:spPr>
      </p:pic>
      <p:sp>
        <p:nvSpPr>
          <p:cNvPr id="36" name="AutoShape 2"/>
          <p:cNvSpPr>
            <a:spLocks/>
          </p:cNvSpPr>
          <p:nvPr/>
        </p:nvSpPr>
        <p:spPr bwMode="auto">
          <a:xfrm rot="16200000">
            <a:off x="7063888" y="3793652"/>
            <a:ext cx="278818" cy="4464495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prstClr val="black">
                  <a:lumMod val="95000"/>
                  <a:lumOff val="5000"/>
                </a:prstClr>
              </a:solidFill>
              <a:ea typeface="굴림" pitchFamily="50" charset="-127"/>
            </a:endParaRPr>
          </a:p>
        </p:txBody>
      </p:sp>
      <p:sp>
        <p:nvSpPr>
          <p:cNvPr id="46" name="한쪽 모서리가 둥근 사각형 69">
            <a:extLst>
              <a:ext uri="{FF2B5EF4-FFF2-40B4-BE49-F238E27FC236}">
                <a16:creationId xmlns:a16="http://schemas.microsoft.com/office/drawing/2014/main" id="{07AA6C28-5097-434C-ACFC-0DA63AEEC361}"/>
              </a:ext>
            </a:extLst>
          </p:cNvPr>
          <p:cNvSpPr/>
          <p:nvPr/>
        </p:nvSpPr>
        <p:spPr bwMode="auto">
          <a:xfrm rot="16200000">
            <a:off x="453749" y="1457063"/>
            <a:ext cx="4357718" cy="4317910"/>
          </a:xfrm>
          <a:prstGeom prst="round1Rect">
            <a:avLst/>
          </a:prstGeom>
          <a:solidFill>
            <a:schemeClr val="accent6">
              <a:lumMod val="20000"/>
              <a:lumOff val="80000"/>
            </a:schemeClr>
          </a:solidFill>
          <a:ln w="2857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7" name="한쪽 모서리가 둥근 사각형 56">
            <a:extLst>
              <a:ext uri="{FF2B5EF4-FFF2-40B4-BE49-F238E27FC236}">
                <a16:creationId xmlns:a16="http://schemas.microsoft.com/office/drawing/2014/main" id="{C73C8EB3-58C6-47B7-8EC0-4FDA624520F4}"/>
              </a:ext>
            </a:extLst>
          </p:cNvPr>
          <p:cNvSpPr/>
          <p:nvPr/>
        </p:nvSpPr>
        <p:spPr bwMode="auto">
          <a:xfrm rot="5400000" flipH="1">
            <a:off x="5054524" y="1418910"/>
            <a:ext cx="4357718" cy="4377369"/>
          </a:xfrm>
          <a:prstGeom prst="round1Rect">
            <a:avLst/>
          </a:prstGeom>
          <a:solidFill>
            <a:schemeClr val="accent6">
              <a:lumMod val="20000"/>
              <a:lumOff val="80000"/>
            </a:schemeClr>
          </a:solidFill>
          <a:ln w="9525" algn="ctr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0" name="양쪽 모서리가 잘린 사각형 59">
            <a:extLst>
              <a:ext uri="{FF2B5EF4-FFF2-40B4-BE49-F238E27FC236}">
                <a16:creationId xmlns:a16="http://schemas.microsoft.com/office/drawing/2014/main" id="{DBE9E002-E280-48D2-A4B5-8C391B9F7D4F}"/>
              </a:ext>
            </a:extLst>
          </p:cNvPr>
          <p:cNvSpPr/>
          <p:nvPr/>
        </p:nvSpPr>
        <p:spPr bwMode="auto">
          <a:xfrm flipH="1">
            <a:off x="5044698" y="3640591"/>
            <a:ext cx="4377370" cy="200618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 algn="ctr">
            <a:solidFill>
              <a:schemeClr val="tx1"/>
            </a:solidFill>
            <a:prstDash val="solid"/>
            <a:miter lim="800000"/>
            <a:headEnd/>
            <a:tailEnd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i="0" u="none" strike="noStrike" cap="none" normalizeH="0" baseline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2" name="아래쪽 리본 27">
            <a:extLst>
              <a:ext uri="{FF2B5EF4-FFF2-40B4-BE49-F238E27FC236}">
                <a16:creationId xmlns:a16="http://schemas.microsoft.com/office/drawing/2014/main" id="{6B8755C6-B2E4-476A-9DB0-72573ECC74DA}"/>
              </a:ext>
            </a:extLst>
          </p:cNvPr>
          <p:cNvSpPr/>
          <p:nvPr/>
        </p:nvSpPr>
        <p:spPr>
          <a:xfrm>
            <a:off x="1461115" y="3846201"/>
            <a:ext cx="2286001" cy="566586"/>
          </a:xfrm>
          <a:prstGeom prst="downArrowCallout">
            <a:avLst/>
          </a:prstGeom>
          <a:solidFill>
            <a:srgbClr val="92D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체험 공간 마련</a:t>
            </a:r>
          </a:p>
        </p:txBody>
      </p:sp>
      <p:graphicFrame>
        <p:nvGraphicFramePr>
          <p:cNvPr id="53" name="다이어그램 52">
            <a:extLst>
              <a:ext uri="{FF2B5EF4-FFF2-40B4-BE49-F238E27FC236}">
                <a16:creationId xmlns:a16="http://schemas.microsoft.com/office/drawing/2014/main" id="{A446287B-47EB-411E-B9D5-45B5E8088B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8887662"/>
              </p:ext>
            </p:extLst>
          </p:nvPr>
        </p:nvGraphicFramePr>
        <p:xfrm>
          <a:off x="540173" y="4428278"/>
          <a:ext cx="4150330" cy="1218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6" name="다이어그램 55">
            <a:extLst>
              <a:ext uri="{FF2B5EF4-FFF2-40B4-BE49-F238E27FC236}">
                <a16:creationId xmlns:a16="http://schemas.microsoft.com/office/drawing/2014/main" id="{2B5212DF-C1A9-427B-A68B-EC0D81C609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6421638"/>
              </p:ext>
            </p:extLst>
          </p:nvPr>
        </p:nvGraphicFramePr>
        <p:xfrm>
          <a:off x="1134283" y="1943259"/>
          <a:ext cx="2877671" cy="15205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58" name="가로로 말린 두루마리 모양 54">
            <a:extLst>
              <a:ext uri="{FF2B5EF4-FFF2-40B4-BE49-F238E27FC236}">
                <a16:creationId xmlns:a16="http://schemas.microsoft.com/office/drawing/2014/main" id="{18BC3675-6C26-4BA1-AAA3-BC601BAE4A48}"/>
              </a:ext>
            </a:extLst>
          </p:cNvPr>
          <p:cNvSpPr/>
          <p:nvPr/>
        </p:nvSpPr>
        <p:spPr>
          <a:xfrm>
            <a:off x="864511" y="1728437"/>
            <a:ext cx="454498" cy="1766892"/>
          </a:xfrm>
          <a:prstGeom prst="flowChartOnlineStorag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시장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 종류</a:t>
            </a:r>
          </a:p>
        </p:txBody>
      </p:sp>
      <p:sp>
        <p:nvSpPr>
          <p:cNvPr id="59" name="가로로 말린 두루마리 모양 60">
            <a:extLst>
              <a:ext uri="{FF2B5EF4-FFF2-40B4-BE49-F238E27FC236}">
                <a16:creationId xmlns:a16="http://schemas.microsoft.com/office/drawing/2014/main" id="{79862AF3-C7D3-4EF2-A1CE-B92FAAF78156}"/>
              </a:ext>
            </a:extLst>
          </p:cNvPr>
          <p:cNvSpPr/>
          <p:nvPr/>
        </p:nvSpPr>
        <p:spPr>
          <a:xfrm flipH="1">
            <a:off x="3979600" y="1770195"/>
            <a:ext cx="454498" cy="1766892"/>
          </a:xfrm>
          <a:prstGeom prst="flowChartOnlineStorag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직거래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장터</a:t>
            </a:r>
          </a:p>
        </p:txBody>
      </p:sp>
      <p:sp>
        <p:nvSpPr>
          <p:cNvPr id="60" name="순서도: 화면 표시 59">
            <a:extLst>
              <a:ext uri="{FF2B5EF4-FFF2-40B4-BE49-F238E27FC236}">
                <a16:creationId xmlns:a16="http://schemas.microsoft.com/office/drawing/2014/main" id="{3DA89C9A-9E32-4B7D-8175-B7D3CF4AB63E}"/>
              </a:ext>
            </a:extLst>
          </p:cNvPr>
          <p:cNvSpPr/>
          <p:nvPr/>
        </p:nvSpPr>
        <p:spPr>
          <a:xfrm>
            <a:off x="7081076" y="2187251"/>
            <a:ext cx="1806119" cy="468000"/>
          </a:xfrm>
          <a:prstGeom prst="flowChartDisplay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올레시장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2" name="육각형 61">
            <a:extLst>
              <a:ext uri="{FF2B5EF4-FFF2-40B4-BE49-F238E27FC236}">
                <a16:creationId xmlns:a16="http://schemas.microsoft.com/office/drawing/2014/main" id="{D2DA3081-263C-46D4-8FDB-B43430109F28}"/>
              </a:ext>
            </a:extLst>
          </p:cNvPr>
          <p:cNvSpPr/>
          <p:nvPr/>
        </p:nvSpPr>
        <p:spPr>
          <a:xfrm flipH="1">
            <a:off x="7094688" y="1613817"/>
            <a:ext cx="1806119" cy="468000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동문시장</a:t>
            </a:r>
          </a:p>
        </p:txBody>
      </p:sp>
      <p:sp>
        <p:nvSpPr>
          <p:cNvPr id="64" name="오른쪽 화살표 설명선 44">
            <a:extLst>
              <a:ext uri="{FF2B5EF4-FFF2-40B4-BE49-F238E27FC236}">
                <a16:creationId xmlns:a16="http://schemas.microsoft.com/office/drawing/2014/main" id="{7F6B6FCF-0039-4BFE-8A39-86BBD5DF71C2}"/>
              </a:ext>
            </a:extLst>
          </p:cNvPr>
          <p:cNvSpPr/>
          <p:nvPr/>
        </p:nvSpPr>
        <p:spPr>
          <a:xfrm>
            <a:off x="5281354" y="1656242"/>
            <a:ext cx="1227471" cy="950369"/>
          </a:xfrm>
          <a:prstGeom prst="rightArrowCallout">
            <a:avLst>
              <a:gd name="adj1" fmla="val 50000"/>
              <a:gd name="adj2" fmla="val 25000"/>
              <a:gd name="adj3" fmla="val 25000"/>
              <a:gd name="adj4" fmla="val 64977"/>
            </a:avLst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제주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9" name="두루마리 모양: 가로로 말림 68">
            <a:extLst>
              <a:ext uri="{FF2B5EF4-FFF2-40B4-BE49-F238E27FC236}">
                <a16:creationId xmlns:a16="http://schemas.microsoft.com/office/drawing/2014/main" id="{DC6D826A-684C-4F86-AEBE-EF724B5AE337}"/>
              </a:ext>
            </a:extLst>
          </p:cNvPr>
          <p:cNvSpPr/>
          <p:nvPr/>
        </p:nvSpPr>
        <p:spPr>
          <a:xfrm>
            <a:off x="5189202" y="4763191"/>
            <a:ext cx="1489092" cy="627161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구평시장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0" name="두루마리 모양: 세로로 말림 69">
            <a:extLst>
              <a:ext uri="{FF2B5EF4-FFF2-40B4-BE49-F238E27FC236}">
                <a16:creationId xmlns:a16="http://schemas.microsoft.com/office/drawing/2014/main" id="{1883C65C-E84B-420B-A7BB-5581D25E4B63}"/>
              </a:ext>
            </a:extLst>
          </p:cNvPr>
          <p:cNvSpPr/>
          <p:nvPr/>
        </p:nvSpPr>
        <p:spPr>
          <a:xfrm>
            <a:off x="5189202" y="3979834"/>
            <a:ext cx="1489092" cy="489600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국제시장</a:t>
            </a:r>
          </a:p>
        </p:txBody>
      </p:sp>
      <p:sp>
        <p:nvSpPr>
          <p:cNvPr id="71" name="두루마리 모양: 세로로 말림 70">
            <a:extLst>
              <a:ext uri="{FF2B5EF4-FFF2-40B4-BE49-F238E27FC236}">
                <a16:creationId xmlns:a16="http://schemas.microsoft.com/office/drawing/2014/main" id="{997D6541-75DC-4343-9295-D1152EEEABBB}"/>
              </a:ext>
            </a:extLst>
          </p:cNvPr>
          <p:cNvSpPr/>
          <p:nvPr/>
        </p:nvSpPr>
        <p:spPr>
          <a:xfrm flipH="1">
            <a:off x="7769617" y="3979834"/>
            <a:ext cx="1489092" cy="489600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깡통시장</a:t>
            </a:r>
          </a:p>
        </p:txBody>
      </p:sp>
      <p:sp>
        <p:nvSpPr>
          <p:cNvPr id="72" name="두루마리 모양: 가로로 말림 71">
            <a:extLst>
              <a:ext uri="{FF2B5EF4-FFF2-40B4-BE49-F238E27FC236}">
                <a16:creationId xmlns:a16="http://schemas.microsoft.com/office/drawing/2014/main" id="{9AA23931-4B9E-4680-A4F5-D1613ED9FE55}"/>
              </a:ext>
            </a:extLst>
          </p:cNvPr>
          <p:cNvSpPr/>
          <p:nvPr/>
        </p:nvSpPr>
        <p:spPr>
          <a:xfrm flipH="1">
            <a:off x="7769617" y="4763191"/>
            <a:ext cx="1489092" cy="627161"/>
          </a:xfrm>
          <a:prstGeom prst="horizontalScroll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자갈치시장</a:t>
            </a:r>
          </a:p>
        </p:txBody>
      </p:sp>
      <p:sp>
        <p:nvSpPr>
          <p:cNvPr id="73" name="리본: 위로 기울어짐 72">
            <a:extLst>
              <a:ext uri="{FF2B5EF4-FFF2-40B4-BE49-F238E27FC236}">
                <a16:creationId xmlns:a16="http://schemas.microsoft.com/office/drawing/2014/main" id="{289846C8-9063-43BF-B389-A1BBFFE30A0A}"/>
              </a:ext>
            </a:extLst>
          </p:cNvPr>
          <p:cNvSpPr/>
          <p:nvPr/>
        </p:nvSpPr>
        <p:spPr bwMode="auto">
          <a:xfrm rot="20972439">
            <a:off x="6860509" y="3871573"/>
            <a:ext cx="745749" cy="1544219"/>
          </a:xfrm>
          <a:prstGeom prst="ribbon2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굴림" panose="020B0600000101010101" pitchFamily="50" charset="-127"/>
                <a:ea typeface="굴림" panose="020B0600000101010101" pitchFamily="50" charset="-127"/>
              </a:rPr>
              <a:t>부산</a:t>
            </a:r>
          </a:p>
        </p:txBody>
      </p:sp>
      <p:sp>
        <p:nvSpPr>
          <p:cNvPr id="2" name="화살표: 갈매기형 수장 1">
            <a:extLst>
              <a:ext uri="{FF2B5EF4-FFF2-40B4-BE49-F238E27FC236}">
                <a16:creationId xmlns:a16="http://schemas.microsoft.com/office/drawing/2014/main" id="{B93549F9-13A5-4EA6-D830-262D9DF19ED2}"/>
              </a:ext>
            </a:extLst>
          </p:cNvPr>
          <p:cNvSpPr/>
          <p:nvPr/>
        </p:nvSpPr>
        <p:spPr>
          <a:xfrm>
            <a:off x="5262664" y="2879387"/>
            <a:ext cx="1409881" cy="615942"/>
          </a:xfrm>
          <a:prstGeom prst="chevron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광주</a:t>
            </a:r>
          </a:p>
        </p:txBody>
      </p:sp>
      <p:sp>
        <p:nvSpPr>
          <p:cNvPr id="5" name="순서도: 저장 데이터 4">
            <a:extLst>
              <a:ext uri="{FF2B5EF4-FFF2-40B4-BE49-F238E27FC236}">
                <a16:creationId xmlns:a16="http://schemas.microsoft.com/office/drawing/2014/main" id="{73A1FD6D-5729-0B16-FB4E-2C98730A844F}"/>
              </a:ext>
            </a:extLst>
          </p:cNvPr>
          <p:cNvSpPr/>
          <p:nvPr/>
        </p:nvSpPr>
        <p:spPr>
          <a:xfrm>
            <a:off x="6764048" y="2879387"/>
            <a:ext cx="1191915" cy="615942"/>
          </a:xfrm>
          <a:prstGeom prst="flowChartOnlineStorage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양동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시장</a:t>
            </a:r>
          </a:p>
        </p:txBody>
      </p:sp>
      <p:sp>
        <p:nvSpPr>
          <p:cNvPr id="6" name="사각형: 모서리가 접힌 도형 5">
            <a:extLst>
              <a:ext uri="{FF2B5EF4-FFF2-40B4-BE49-F238E27FC236}">
                <a16:creationId xmlns:a16="http://schemas.microsoft.com/office/drawing/2014/main" id="{054C5E71-F996-50C5-94EE-9F5A2D307962}"/>
              </a:ext>
            </a:extLst>
          </p:cNvPr>
          <p:cNvSpPr/>
          <p:nvPr/>
        </p:nvSpPr>
        <p:spPr>
          <a:xfrm>
            <a:off x="8099737" y="2879387"/>
            <a:ext cx="1122085" cy="615942"/>
          </a:xfrm>
          <a:prstGeom prst="foldedCorner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대인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시장</a:t>
            </a:r>
          </a:p>
        </p:txBody>
      </p:sp>
      <p:cxnSp>
        <p:nvCxnSpPr>
          <p:cNvPr id="8" name="연결선: 꺾임 7">
            <a:extLst>
              <a:ext uri="{FF2B5EF4-FFF2-40B4-BE49-F238E27FC236}">
                <a16:creationId xmlns:a16="http://schemas.microsoft.com/office/drawing/2014/main" id="{9C02CBAA-90F4-B8E5-89B7-80DAB7410A3B}"/>
              </a:ext>
            </a:extLst>
          </p:cNvPr>
          <p:cNvCxnSpPr>
            <a:stCxn id="62" idx="0"/>
            <a:endCxn id="60" idx="1"/>
          </p:cNvCxnSpPr>
          <p:nvPr/>
        </p:nvCxnSpPr>
        <p:spPr>
          <a:xfrm rot="10800000" flipV="1">
            <a:off x="7081076" y="1847817"/>
            <a:ext cx="13612" cy="573434"/>
          </a:xfrm>
          <a:prstGeom prst="bentConnector3">
            <a:avLst>
              <a:gd name="adj1" fmla="val 1779401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 w="9525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1014</TotalTime>
  <Words>193</Words>
  <Application>Microsoft Office PowerPoint</Application>
  <PresentationFormat>A4 용지(210x297mm)</PresentationFormat>
  <Paragraphs>79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전통시장</vt:lpstr>
      <vt:lpstr>2. 전통시장의 장점과 단점</vt:lpstr>
      <vt:lpstr>3. 월별 체감경기지수 추이</vt:lpstr>
      <vt:lpstr>4. 전통시장 종류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ITQ KPC</dc:creator>
  <cp:lastModifiedBy>공 자영</cp:lastModifiedBy>
  <cp:revision>64</cp:revision>
  <cp:lastPrinted>2026-04-06T10:35:07Z</cp:lastPrinted>
  <dcterms:created xsi:type="dcterms:W3CDTF">2023-07-20T02:58:21Z</dcterms:created>
  <dcterms:modified xsi:type="dcterms:W3CDTF">2026-06-02T05:37:32Z</dcterms:modified>
</cp:coreProperties>
</file>