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336" r:id="rId3"/>
    <p:sldId id="258" r:id="rId4"/>
    <p:sldId id="259" r:id="rId5"/>
    <p:sldId id="260" r:id="rId6"/>
    <p:sldId id="335" r:id="rId7"/>
  </p:sldIdLst>
  <p:sldSz cx="9906000" cy="6858000" type="A4"/>
  <p:notesSz cx="6786563" cy="99234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610" y="67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연간 판매량 추이 및 미래전망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순수 전기차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68-4ABB-B636-922124ABEE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2020년</c:v>
                </c:pt>
                <c:pt idx="1">
                  <c:v>2022년</c:v>
                </c:pt>
                <c:pt idx="2">
                  <c:v>2024년</c:v>
                </c:pt>
                <c:pt idx="3">
                  <c:v>2026년</c:v>
                </c:pt>
                <c:pt idx="4">
                  <c:v>2030년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220</c:v>
                </c:pt>
                <c:pt idx="1">
                  <c:v>730</c:v>
                </c:pt>
                <c:pt idx="2">
                  <c:v>1180</c:v>
                </c:pt>
                <c:pt idx="3">
                  <c:v>1570</c:v>
                </c:pt>
                <c:pt idx="4">
                  <c:v>3100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플러그인 하이브리드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2020년</c:v>
                </c:pt>
                <c:pt idx="1">
                  <c:v>2022년</c:v>
                </c:pt>
                <c:pt idx="2">
                  <c:v>2024년</c:v>
                </c:pt>
                <c:pt idx="3">
                  <c:v>2026년</c:v>
                </c:pt>
                <c:pt idx="4">
                  <c:v>2030년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100</c:v>
                </c:pt>
                <c:pt idx="1">
                  <c:v>320</c:v>
                </c:pt>
                <c:pt idx="2">
                  <c:v>490</c:v>
                </c:pt>
                <c:pt idx="3">
                  <c:v>670</c:v>
                </c:pt>
                <c:pt idx="4">
                  <c:v>1400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603520"/>
        <c:axId val="284132080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84132080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03520"/>
        <c:crosses val="max"/>
        <c:crossBetween val="between"/>
        <c:majorUnit val="400"/>
      </c:valAx>
      <c:catAx>
        <c:axId val="232603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1320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832663-2810-4723-902F-9CA74F7BA2F8}" type="doc">
      <dgm:prSet loTypeId="urn:microsoft.com/office/officeart/2005/8/layout/chevron1" loCatId="process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9934D2D8-A0C5-4458-A97C-87B802A308A2}">
      <dgm:prSet phldrT="[텍스트]" custT="1"/>
      <dgm:spPr/>
      <dgm:t>
        <a:bodyPr/>
        <a:lstStyle/>
        <a:p>
          <a:pPr latinLnBrk="1"/>
          <a:r>
            <a:rPr lang="en-US" altLang="ko-KR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AC</a:t>
          </a:r>
          <a:br>
            <a:rPr lang="en-US" altLang="ko-KR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en-US" altLang="ko-KR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3</a:t>
          </a:r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상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353AC32-76D5-4117-A3F8-B3E51359079E}" type="parTrans" cxnId="{4F04D116-541F-4796-A4E4-65523412C19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C4E2E95-A2C9-4692-8368-906DED41A763}" type="sibTrans" cxnId="{4F04D116-541F-4796-A4E4-65523412C19F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D5D2C33-9889-468E-8866-3B3097ABF68D}">
      <dgm:prSet phldrT="[텍스트]" custT="1"/>
      <dgm:spPr/>
      <dgm:t>
        <a:bodyPr/>
        <a:lstStyle/>
        <a:p>
          <a:pPr latinLnBrk="1"/>
          <a:r>
            <a:rPr lang="en-US" altLang="ko-KR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DC</a:t>
          </a:r>
          <a:br>
            <a:rPr lang="en-US" altLang="ko-KR" sz="18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차데모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FC301F7-9B35-47DE-A380-264390AA7D55}" type="parTrans" cxnId="{8A6E2972-17B6-4FC7-B209-A6F843E8CE67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47B9A49-A219-4AEC-AC86-8B64F8374340}" type="sibTrans" cxnId="{8A6E2972-17B6-4FC7-B209-A6F843E8CE67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A8BEB2D-80A0-44ED-A87E-C09302B8EF04}">
      <dgm:prSet phldrT="[텍스트]" custT="1"/>
      <dgm:spPr/>
      <dgm:t>
        <a:bodyPr/>
        <a:lstStyle/>
        <a:p>
          <a:pPr latinLnBrk="1"/>
          <a:r>
            <a:rPr lang="en-US" altLang="ko-KR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DC</a:t>
          </a:r>
          <a:br>
            <a:rPr lang="en-US" altLang="ko-KR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콤보</a:t>
          </a:r>
          <a:endParaRPr lang="ko-KR" altLang="en-US" sz="18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668680B-B642-4499-A139-55E042816CC4}" type="parTrans" cxnId="{16A45999-4A3D-4DA3-972D-24407CCE8FAA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C5EF276-6B59-46A5-AE29-ABE1430660D9}" type="sibTrans" cxnId="{16A45999-4A3D-4DA3-972D-24407CCE8FAA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FCA27F9-2909-4A6C-8463-552F8FDBBCBF}" type="pres">
      <dgm:prSet presAssocID="{AC832663-2810-4723-902F-9CA74F7BA2F8}" presName="Name0" presStyleCnt="0">
        <dgm:presLayoutVars>
          <dgm:dir/>
          <dgm:animLvl val="lvl"/>
          <dgm:resizeHandles val="exact"/>
        </dgm:presLayoutVars>
      </dgm:prSet>
      <dgm:spPr/>
    </dgm:pt>
    <dgm:pt modelId="{27FECFD6-08B2-4C05-B896-037374EB56F2}" type="pres">
      <dgm:prSet presAssocID="{9934D2D8-A0C5-4458-A97C-87B802A308A2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017DFC2D-9C34-4E2E-98E4-09F48D9AAE05}" type="pres">
      <dgm:prSet presAssocID="{BC4E2E95-A2C9-4692-8368-906DED41A763}" presName="parTxOnlySpace" presStyleCnt="0"/>
      <dgm:spPr/>
    </dgm:pt>
    <dgm:pt modelId="{3EED960E-C67B-49B7-9D58-B9BF9C7D8844}" type="pres">
      <dgm:prSet presAssocID="{0D5D2C33-9889-468E-8866-3B3097ABF68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1360C8E-B55B-4E1E-BA08-3840258F3BFB}" type="pres">
      <dgm:prSet presAssocID="{947B9A49-A219-4AEC-AC86-8B64F8374340}" presName="parTxOnlySpace" presStyleCnt="0"/>
      <dgm:spPr/>
    </dgm:pt>
    <dgm:pt modelId="{8FBA1D64-DB6D-425B-BCFF-CF7B76B05CDC}" type="pres">
      <dgm:prSet presAssocID="{5A8BEB2D-80A0-44ED-A87E-C09302B8EF04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4F04D116-541F-4796-A4E4-65523412C19F}" srcId="{AC832663-2810-4723-902F-9CA74F7BA2F8}" destId="{9934D2D8-A0C5-4458-A97C-87B802A308A2}" srcOrd="0" destOrd="0" parTransId="{9353AC32-76D5-4117-A3F8-B3E51359079E}" sibTransId="{BC4E2E95-A2C9-4692-8368-906DED41A763}"/>
    <dgm:cxn modelId="{EFBA404E-A9FB-479E-830A-8C7D9D39B9AD}" type="presOf" srcId="{0D5D2C33-9889-468E-8866-3B3097ABF68D}" destId="{3EED960E-C67B-49B7-9D58-B9BF9C7D8844}" srcOrd="0" destOrd="0" presId="urn:microsoft.com/office/officeart/2005/8/layout/chevron1"/>
    <dgm:cxn modelId="{8A6E2972-17B6-4FC7-B209-A6F843E8CE67}" srcId="{AC832663-2810-4723-902F-9CA74F7BA2F8}" destId="{0D5D2C33-9889-468E-8866-3B3097ABF68D}" srcOrd="1" destOrd="0" parTransId="{CFC301F7-9B35-47DE-A380-264390AA7D55}" sibTransId="{947B9A49-A219-4AEC-AC86-8B64F8374340}"/>
    <dgm:cxn modelId="{16A45999-4A3D-4DA3-972D-24407CCE8FAA}" srcId="{AC832663-2810-4723-902F-9CA74F7BA2F8}" destId="{5A8BEB2D-80A0-44ED-A87E-C09302B8EF04}" srcOrd="2" destOrd="0" parTransId="{4668680B-B642-4499-A139-55E042816CC4}" sibTransId="{1C5EF276-6B59-46A5-AE29-ABE1430660D9}"/>
    <dgm:cxn modelId="{963115B1-70F9-429E-924C-1ED2F33A739F}" type="presOf" srcId="{9934D2D8-A0C5-4458-A97C-87B802A308A2}" destId="{27FECFD6-08B2-4C05-B896-037374EB56F2}" srcOrd="0" destOrd="0" presId="urn:microsoft.com/office/officeart/2005/8/layout/chevron1"/>
    <dgm:cxn modelId="{3171C8E8-6242-4592-B39E-6B89CD2EA480}" type="presOf" srcId="{5A8BEB2D-80A0-44ED-A87E-C09302B8EF04}" destId="{8FBA1D64-DB6D-425B-BCFF-CF7B76B05CDC}" srcOrd="0" destOrd="0" presId="urn:microsoft.com/office/officeart/2005/8/layout/chevron1"/>
    <dgm:cxn modelId="{9CF9D9EB-90EA-401E-AC2A-721F82E945F5}" type="presOf" srcId="{AC832663-2810-4723-902F-9CA74F7BA2F8}" destId="{2FCA27F9-2909-4A6C-8463-552F8FDBBCBF}" srcOrd="0" destOrd="0" presId="urn:microsoft.com/office/officeart/2005/8/layout/chevron1"/>
    <dgm:cxn modelId="{EE05B925-4066-4EAD-9D12-D2E7A82CCE8E}" type="presParOf" srcId="{2FCA27F9-2909-4A6C-8463-552F8FDBBCBF}" destId="{27FECFD6-08B2-4C05-B896-037374EB56F2}" srcOrd="0" destOrd="0" presId="urn:microsoft.com/office/officeart/2005/8/layout/chevron1"/>
    <dgm:cxn modelId="{E3D45251-3119-4D7E-9B6C-A1456C8D3716}" type="presParOf" srcId="{2FCA27F9-2909-4A6C-8463-552F8FDBBCBF}" destId="{017DFC2D-9C34-4E2E-98E4-09F48D9AAE05}" srcOrd="1" destOrd="0" presId="urn:microsoft.com/office/officeart/2005/8/layout/chevron1"/>
    <dgm:cxn modelId="{F3BC4399-5F1D-41AC-9349-45DB73F7A101}" type="presParOf" srcId="{2FCA27F9-2909-4A6C-8463-552F8FDBBCBF}" destId="{3EED960E-C67B-49B7-9D58-B9BF9C7D8844}" srcOrd="2" destOrd="0" presId="urn:microsoft.com/office/officeart/2005/8/layout/chevron1"/>
    <dgm:cxn modelId="{76F71E27-3428-42EE-BA7D-933B4CF2DF44}" type="presParOf" srcId="{2FCA27F9-2909-4A6C-8463-552F8FDBBCBF}" destId="{31360C8E-B55B-4E1E-BA08-3840258F3BFB}" srcOrd="3" destOrd="0" presId="urn:microsoft.com/office/officeart/2005/8/layout/chevron1"/>
    <dgm:cxn modelId="{5827988C-BEAD-4896-AFAD-2C21654223C4}" type="presParOf" srcId="{2FCA27F9-2909-4A6C-8463-552F8FDBBCBF}" destId="{8FBA1D64-DB6D-425B-BCFF-CF7B76B05CD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06543E-5401-4ACF-A3CD-B5EE3DA6CC5F}" type="doc">
      <dgm:prSet loTypeId="urn:microsoft.com/office/officeart/2005/8/layout/hProcess9" loCatId="process" qsTypeId="urn:microsoft.com/office/officeart/2005/8/quickstyle/3d3" qsCatId="3D" csTypeId="urn:microsoft.com/office/officeart/2005/8/colors/accent0_3" csCatId="mainScheme" phldr="1"/>
      <dgm:spPr/>
    </dgm:pt>
    <dgm:pt modelId="{5072D75A-520E-4EE2-89FC-887144EAD94D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시작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4EA94B2-FC7D-4DF6-8DF5-E3EB3C6AA394}" type="parTrans" cxnId="{E87889CA-0720-4B49-8EF6-3E9FCC423FD4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4B2B4E0-C98E-4A99-BBE2-E96D51EB8773}" type="sibTrans" cxnId="{E87889CA-0720-4B49-8EF6-3E9FCC423FD4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E7DEC88-0FD8-4F36-98D2-96456A02DBE4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충전 중</a:t>
          </a:r>
        </a:p>
      </dgm:t>
    </dgm:pt>
    <dgm:pt modelId="{7E2D3E1C-7FB8-4E3C-8007-B2774F2F8E9A}" type="parTrans" cxnId="{FECD1F06-D3D0-4A78-B193-19471D669E93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E1A258E-E277-4F63-A6AE-7D894C843562}" type="sibTrans" cxnId="{FECD1F06-D3D0-4A78-B193-19471D669E93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B800132-4AB2-44D3-B49A-C6E7782717F1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완료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B06CE8B-6467-4ACB-9631-826C3ABC9799}" type="parTrans" cxnId="{C35CC221-3829-4FF6-821D-3B9A6F13BD48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5617AB2-FAEE-4E5B-8854-E9192C369B4F}" type="sibTrans" cxnId="{C35CC221-3829-4FF6-821D-3B9A6F13BD48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8A68823-A375-436D-B800-5C344B63E163}">
      <dgm:prSet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연결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5C9BAEB-9785-469C-95F8-E1D7B19BE0CF}" type="parTrans" cxnId="{2A0416AC-0A24-48CB-B6D4-4E9FBA33BD39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F99E922-290A-46F2-B3E2-93BBDF90EB53}" type="sibTrans" cxnId="{2A0416AC-0A24-48CB-B6D4-4E9FBA33BD39}">
      <dgm:prSet/>
      <dgm:spPr/>
      <dgm:t>
        <a:bodyPr/>
        <a:lstStyle/>
        <a:p>
          <a:pPr latinLnBrk="1"/>
          <a:endParaRPr lang="ko-KR" altLang="en-US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CCE13FC-FBB8-4BF0-8E5A-161D26DE0672}" type="pres">
      <dgm:prSet presAssocID="{E206543E-5401-4ACF-A3CD-B5EE3DA6CC5F}" presName="CompostProcess" presStyleCnt="0">
        <dgm:presLayoutVars>
          <dgm:dir/>
          <dgm:resizeHandles val="exact"/>
        </dgm:presLayoutVars>
      </dgm:prSet>
      <dgm:spPr/>
    </dgm:pt>
    <dgm:pt modelId="{87D61F87-AF2F-4BEB-A91A-55978942578A}" type="pres">
      <dgm:prSet presAssocID="{E206543E-5401-4ACF-A3CD-B5EE3DA6CC5F}" presName="arrow" presStyleLbl="bgShp" presStyleIdx="0" presStyleCnt="1"/>
      <dgm:spPr/>
    </dgm:pt>
    <dgm:pt modelId="{FC6533A8-A540-445B-8FB7-258908479ED2}" type="pres">
      <dgm:prSet presAssocID="{E206543E-5401-4ACF-A3CD-B5EE3DA6CC5F}" presName="linearProcess" presStyleCnt="0"/>
      <dgm:spPr/>
    </dgm:pt>
    <dgm:pt modelId="{645A983D-384A-40CE-9D1F-E5E156B53907}" type="pres">
      <dgm:prSet presAssocID="{C8A68823-A375-436D-B800-5C344B63E163}" presName="textNode" presStyleLbl="node1" presStyleIdx="0" presStyleCnt="4" custLinFactNeighborX="-24918" custLinFactNeighborY="84">
        <dgm:presLayoutVars>
          <dgm:bulletEnabled val="1"/>
        </dgm:presLayoutVars>
      </dgm:prSet>
      <dgm:spPr/>
    </dgm:pt>
    <dgm:pt modelId="{91A7D68A-F56C-4734-BEDA-C5808571E2E7}" type="pres">
      <dgm:prSet presAssocID="{8F99E922-290A-46F2-B3E2-93BBDF90EB53}" presName="sibTrans" presStyleCnt="0"/>
      <dgm:spPr/>
    </dgm:pt>
    <dgm:pt modelId="{B0DAAB00-DC12-4350-ACFA-2BE2ED0FE58E}" type="pres">
      <dgm:prSet presAssocID="{5072D75A-520E-4EE2-89FC-887144EAD94D}" presName="textNode" presStyleLbl="node1" presStyleIdx="1" presStyleCnt="4">
        <dgm:presLayoutVars>
          <dgm:bulletEnabled val="1"/>
        </dgm:presLayoutVars>
      </dgm:prSet>
      <dgm:spPr/>
    </dgm:pt>
    <dgm:pt modelId="{D90FB2B6-0DFF-4CEA-B98A-3F461C114131}" type="pres">
      <dgm:prSet presAssocID="{D4B2B4E0-C98E-4A99-BBE2-E96D51EB8773}" presName="sibTrans" presStyleCnt="0"/>
      <dgm:spPr/>
    </dgm:pt>
    <dgm:pt modelId="{5D99557E-3965-41C4-A79A-953ACD735C0B}" type="pres">
      <dgm:prSet presAssocID="{DE7DEC88-0FD8-4F36-98D2-96456A02DBE4}" presName="textNode" presStyleLbl="node1" presStyleIdx="2" presStyleCnt="4">
        <dgm:presLayoutVars>
          <dgm:bulletEnabled val="1"/>
        </dgm:presLayoutVars>
      </dgm:prSet>
      <dgm:spPr/>
    </dgm:pt>
    <dgm:pt modelId="{355FE739-7A95-44A7-A19D-FDF35C3CA6EF}" type="pres">
      <dgm:prSet presAssocID="{8E1A258E-E277-4F63-A6AE-7D894C843562}" presName="sibTrans" presStyleCnt="0"/>
      <dgm:spPr/>
    </dgm:pt>
    <dgm:pt modelId="{953CA175-6DC4-4188-84D6-C34E5F8192DD}" type="pres">
      <dgm:prSet presAssocID="{3B800132-4AB2-44D3-B49A-C6E7782717F1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FECD1F06-D3D0-4A78-B193-19471D669E93}" srcId="{E206543E-5401-4ACF-A3CD-B5EE3DA6CC5F}" destId="{DE7DEC88-0FD8-4F36-98D2-96456A02DBE4}" srcOrd="2" destOrd="0" parTransId="{7E2D3E1C-7FB8-4E3C-8007-B2774F2F8E9A}" sibTransId="{8E1A258E-E277-4F63-A6AE-7D894C843562}"/>
    <dgm:cxn modelId="{32CA6009-8481-4EC8-859F-C013E2E13D8E}" type="presOf" srcId="{C8A68823-A375-436D-B800-5C344B63E163}" destId="{645A983D-384A-40CE-9D1F-E5E156B53907}" srcOrd="0" destOrd="0" presId="urn:microsoft.com/office/officeart/2005/8/layout/hProcess9"/>
    <dgm:cxn modelId="{C35CC221-3829-4FF6-821D-3B9A6F13BD48}" srcId="{E206543E-5401-4ACF-A3CD-B5EE3DA6CC5F}" destId="{3B800132-4AB2-44D3-B49A-C6E7782717F1}" srcOrd="3" destOrd="0" parTransId="{9B06CE8B-6467-4ACB-9631-826C3ABC9799}" sibTransId="{F5617AB2-FAEE-4E5B-8854-E9192C369B4F}"/>
    <dgm:cxn modelId="{4E39B093-0573-4FE6-B5B8-241EA7E27FD7}" type="presOf" srcId="{DE7DEC88-0FD8-4F36-98D2-96456A02DBE4}" destId="{5D99557E-3965-41C4-A79A-953ACD735C0B}" srcOrd="0" destOrd="0" presId="urn:microsoft.com/office/officeart/2005/8/layout/hProcess9"/>
    <dgm:cxn modelId="{2A0416AC-0A24-48CB-B6D4-4E9FBA33BD39}" srcId="{E206543E-5401-4ACF-A3CD-B5EE3DA6CC5F}" destId="{C8A68823-A375-436D-B800-5C344B63E163}" srcOrd="0" destOrd="0" parTransId="{D5C9BAEB-9785-469C-95F8-E1D7B19BE0CF}" sibTransId="{8F99E922-290A-46F2-B3E2-93BBDF90EB53}"/>
    <dgm:cxn modelId="{F0302FAF-1159-4A26-9F54-F1D959CD6973}" type="presOf" srcId="{E206543E-5401-4ACF-A3CD-B5EE3DA6CC5F}" destId="{5CCE13FC-FBB8-4BF0-8E5A-161D26DE0672}" srcOrd="0" destOrd="0" presId="urn:microsoft.com/office/officeart/2005/8/layout/hProcess9"/>
    <dgm:cxn modelId="{044FD3BF-82D7-47DA-96EC-1961C9ED5B35}" type="presOf" srcId="{3B800132-4AB2-44D3-B49A-C6E7782717F1}" destId="{953CA175-6DC4-4188-84D6-C34E5F8192DD}" srcOrd="0" destOrd="0" presId="urn:microsoft.com/office/officeart/2005/8/layout/hProcess9"/>
    <dgm:cxn modelId="{0D0E0FC5-EE0E-4968-8D60-B08875A2DEE0}" type="presOf" srcId="{5072D75A-520E-4EE2-89FC-887144EAD94D}" destId="{B0DAAB00-DC12-4350-ACFA-2BE2ED0FE58E}" srcOrd="0" destOrd="0" presId="urn:microsoft.com/office/officeart/2005/8/layout/hProcess9"/>
    <dgm:cxn modelId="{E87889CA-0720-4B49-8EF6-3E9FCC423FD4}" srcId="{E206543E-5401-4ACF-A3CD-B5EE3DA6CC5F}" destId="{5072D75A-520E-4EE2-89FC-887144EAD94D}" srcOrd="1" destOrd="0" parTransId="{E4EA94B2-FC7D-4DF6-8DF5-E3EB3C6AA394}" sibTransId="{D4B2B4E0-C98E-4A99-BBE2-E96D51EB8773}"/>
    <dgm:cxn modelId="{F9A9D92D-E656-4F5E-91F0-EFA305C31714}" type="presParOf" srcId="{5CCE13FC-FBB8-4BF0-8E5A-161D26DE0672}" destId="{87D61F87-AF2F-4BEB-A91A-55978942578A}" srcOrd="0" destOrd="0" presId="urn:microsoft.com/office/officeart/2005/8/layout/hProcess9"/>
    <dgm:cxn modelId="{D3A4681B-5878-4A0D-B627-207E95821103}" type="presParOf" srcId="{5CCE13FC-FBB8-4BF0-8E5A-161D26DE0672}" destId="{FC6533A8-A540-445B-8FB7-258908479ED2}" srcOrd="1" destOrd="0" presId="urn:microsoft.com/office/officeart/2005/8/layout/hProcess9"/>
    <dgm:cxn modelId="{114AA5CD-0A84-40D2-90C1-70E07824F57B}" type="presParOf" srcId="{FC6533A8-A540-445B-8FB7-258908479ED2}" destId="{645A983D-384A-40CE-9D1F-E5E156B53907}" srcOrd="0" destOrd="0" presId="urn:microsoft.com/office/officeart/2005/8/layout/hProcess9"/>
    <dgm:cxn modelId="{45E350EC-EAAD-4DD4-B725-69C027FA248C}" type="presParOf" srcId="{FC6533A8-A540-445B-8FB7-258908479ED2}" destId="{91A7D68A-F56C-4734-BEDA-C5808571E2E7}" srcOrd="1" destOrd="0" presId="urn:microsoft.com/office/officeart/2005/8/layout/hProcess9"/>
    <dgm:cxn modelId="{6BF19AC6-A43A-4703-8FB8-4B2911AB7352}" type="presParOf" srcId="{FC6533A8-A540-445B-8FB7-258908479ED2}" destId="{B0DAAB00-DC12-4350-ACFA-2BE2ED0FE58E}" srcOrd="2" destOrd="0" presId="urn:microsoft.com/office/officeart/2005/8/layout/hProcess9"/>
    <dgm:cxn modelId="{02F881C6-75D3-4185-B792-325237FB2AEE}" type="presParOf" srcId="{FC6533A8-A540-445B-8FB7-258908479ED2}" destId="{D90FB2B6-0DFF-4CEA-B98A-3F461C114131}" srcOrd="3" destOrd="0" presId="urn:microsoft.com/office/officeart/2005/8/layout/hProcess9"/>
    <dgm:cxn modelId="{7DE61BFE-F17E-4E23-BDBB-F4CA3BD2B008}" type="presParOf" srcId="{FC6533A8-A540-445B-8FB7-258908479ED2}" destId="{5D99557E-3965-41C4-A79A-953ACD735C0B}" srcOrd="4" destOrd="0" presId="urn:microsoft.com/office/officeart/2005/8/layout/hProcess9"/>
    <dgm:cxn modelId="{9A0540ED-EAC0-40DA-9E99-69334A8EA36E}" type="presParOf" srcId="{FC6533A8-A540-445B-8FB7-258908479ED2}" destId="{355FE739-7A95-44A7-A19D-FDF35C3CA6EF}" srcOrd="5" destOrd="0" presId="urn:microsoft.com/office/officeart/2005/8/layout/hProcess9"/>
    <dgm:cxn modelId="{B8B4A9B0-D8ED-4C3B-A2FF-06881F05A18F}" type="presParOf" srcId="{FC6533A8-A540-445B-8FB7-258908479ED2}" destId="{953CA175-6DC4-4188-84D6-C34E5F8192DD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FECFD6-08B2-4C05-B896-037374EB56F2}">
      <dsp:nvSpPr>
        <dsp:cNvPr id="0" name=""/>
        <dsp:cNvSpPr/>
      </dsp:nvSpPr>
      <dsp:spPr>
        <a:xfrm>
          <a:off x="1108" y="451337"/>
          <a:ext cx="1349938" cy="53997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AC</a:t>
          </a:r>
          <a:br>
            <a:rPr lang="en-US" altLang="ko-KR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en-US" altLang="ko-KR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3</a:t>
          </a: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상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71096" y="451337"/>
        <a:ext cx="809963" cy="539975"/>
      </dsp:txXfrm>
    </dsp:sp>
    <dsp:sp modelId="{3EED960E-C67B-49B7-9D58-B9BF9C7D8844}">
      <dsp:nvSpPr>
        <dsp:cNvPr id="0" name=""/>
        <dsp:cNvSpPr/>
      </dsp:nvSpPr>
      <dsp:spPr>
        <a:xfrm>
          <a:off x="1216052" y="451337"/>
          <a:ext cx="1349938" cy="539975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DC</a:t>
          </a:r>
          <a:br>
            <a:rPr lang="en-US" altLang="ko-KR" sz="1800" kern="1200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 err="1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차데모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486040" y="451337"/>
        <a:ext cx="809963" cy="539975"/>
      </dsp:txXfrm>
    </dsp:sp>
    <dsp:sp modelId="{8FBA1D64-DB6D-425B-BCFF-CF7B76B05CDC}">
      <dsp:nvSpPr>
        <dsp:cNvPr id="0" name=""/>
        <dsp:cNvSpPr/>
      </dsp:nvSpPr>
      <dsp:spPr>
        <a:xfrm>
          <a:off x="2430997" y="451337"/>
          <a:ext cx="1349938" cy="539975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DC</a:t>
          </a:r>
          <a:br>
            <a:rPr lang="en-US" altLang="ko-KR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rPr>
            <a:t>콤보</a:t>
          </a:r>
          <a:endParaRPr lang="ko-KR" altLang="en-US" sz="1800" kern="1200" dirty="0">
            <a:solidFill>
              <a:sysClr val="windowText" lastClr="000000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700985" y="451337"/>
        <a:ext cx="809963" cy="5399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D61F87-AF2F-4BEB-A91A-55978942578A}">
      <dsp:nvSpPr>
        <dsp:cNvPr id="0" name=""/>
        <dsp:cNvSpPr/>
      </dsp:nvSpPr>
      <dsp:spPr>
        <a:xfrm>
          <a:off x="283653" y="0"/>
          <a:ext cx="3214736" cy="1006967"/>
        </a:xfrm>
        <a:prstGeom prst="rightArrow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5A983D-384A-40CE-9D1F-E5E156B53907}">
      <dsp:nvSpPr>
        <dsp:cNvPr id="0" name=""/>
        <dsp:cNvSpPr/>
      </dsp:nvSpPr>
      <dsp:spPr>
        <a:xfrm>
          <a:off x="0" y="302428"/>
          <a:ext cx="839879" cy="40278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연결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9662" y="322090"/>
        <a:ext cx="800555" cy="363462"/>
      </dsp:txXfrm>
    </dsp:sp>
    <dsp:sp modelId="{B0DAAB00-DC12-4350-ACFA-2BE2ED0FE58E}">
      <dsp:nvSpPr>
        <dsp:cNvPr id="0" name=""/>
        <dsp:cNvSpPr/>
      </dsp:nvSpPr>
      <dsp:spPr>
        <a:xfrm>
          <a:off x="981152" y="302090"/>
          <a:ext cx="839879" cy="40278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시작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000814" y="321752"/>
        <a:ext cx="800555" cy="363462"/>
      </dsp:txXfrm>
    </dsp:sp>
    <dsp:sp modelId="{5D99557E-3965-41C4-A79A-953ACD735C0B}">
      <dsp:nvSpPr>
        <dsp:cNvPr id="0" name=""/>
        <dsp:cNvSpPr/>
      </dsp:nvSpPr>
      <dsp:spPr>
        <a:xfrm>
          <a:off x="1961011" y="302090"/>
          <a:ext cx="839879" cy="40278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충전 중</a:t>
          </a:r>
        </a:p>
      </dsp:txBody>
      <dsp:txXfrm>
        <a:off x="1980673" y="321752"/>
        <a:ext cx="800555" cy="363462"/>
      </dsp:txXfrm>
    </dsp:sp>
    <dsp:sp modelId="{953CA175-6DC4-4188-84D6-C34E5F8192DD}">
      <dsp:nvSpPr>
        <dsp:cNvPr id="0" name=""/>
        <dsp:cNvSpPr/>
      </dsp:nvSpPr>
      <dsp:spPr>
        <a:xfrm>
          <a:off x="2940870" y="302090"/>
          <a:ext cx="839879" cy="402786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완료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960532" y="321752"/>
        <a:ext cx="800555" cy="3634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4149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74725" y="1239838"/>
            <a:ext cx="4837113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8657" y="4775666"/>
            <a:ext cx="5429250" cy="39073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4149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sz="16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>
            <a:off x="0" y="741300"/>
            <a:ext cx="9906000" cy="3651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화살표: 오각형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 flipH="1">
            <a:off x="681038" y="0"/>
            <a:ext cx="8543925" cy="1106424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06424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B7FBB95-BB7B-4955-A781-3E1E85A2D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8" y="6271403"/>
            <a:ext cx="1535952" cy="45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2026-06-12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평행 사변형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4953000" y="0"/>
            <a:ext cx="4953000" cy="6858000"/>
          </a:xfrm>
          <a:prstGeom prst="parallelogram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97000" y="2456873"/>
            <a:ext cx="7111999" cy="1237672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50" endPos="850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Electric Vehicle</a:t>
            </a:r>
            <a:endParaRPr lang="ko-KR" altLang="en-US" b="1" dirty="0">
              <a:effectLst>
                <a:reflection blurRad="6350" stA="55000" endA="50" endPos="85000" dir="5400000" sy="-100000" algn="bl" rotWithShape="0"/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7C0A7B56-F117-484E-805C-2B175FEA0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2681" y="1075498"/>
            <a:ext cx="601663" cy="584200"/>
          </a:xfrm>
          <a:prstGeom prst="rect">
            <a:avLst/>
          </a:prstGeom>
          <a:noFill/>
        </p:spPr>
      </p:pic>
      <p:pic>
        <p:nvPicPr>
          <p:cNvPr id="9" name="Picture 4" descr="w2 복사본">
            <a:extLst>
              <a:ext uri="{FF2B5EF4-FFF2-40B4-BE49-F238E27FC236}">
                <a16:creationId xmlns:a16="http://schemas.microsoft.com/office/drawing/2014/main" id="{973A9329-B272-4809-BE17-800F21E91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264" y="2935874"/>
            <a:ext cx="587375" cy="569913"/>
          </a:xfrm>
          <a:prstGeom prst="rect">
            <a:avLst/>
          </a:prstGeom>
          <a:noFill/>
        </p:spPr>
      </p:pic>
      <p:pic>
        <p:nvPicPr>
          <p:cNvPr id="10" name="Picture 28" descr="w3 복사본">
            <a:extLst>
              <a:ext uri="{FF2B5EF4-FFF2-40B4-BE49-F238E27FC236}">
                <a16:creationId xmlns:a16="http://schemas.microsoft.com/office/drawing/2014/main" id="{D722F0D0-A820-4412-B51B-7859D3CEB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74216" y="174293"/>
            <a:ext cx="569913" cy="569913"/>
          </a:xfrm>
          <a:prstGeom prst="rect">
            <a:avLst/>
          </a:prstGeom>
          <a:noFill/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7FA01215-E115-4304-9151-E06E3CCD4F5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60" y="176298"/>
            <a:ext cx="1817394" cy="63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A726FE8-9090-46B8-8ADA-CD5D3B79F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576E0564-D687-4F22-9056-A57F0FCFB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66D5B85-D9EE-4956-A266-F3691EFDD225}"/>
              </a:ext>
            </a:extLst>
          </p:cNvPr>
          <p:cNvSpPr/>
          <p:nvPr/>
        </p:nvSpPr>
        <p:spPr>
          <a:xfrm flipH="1">
            <a:off x="2937752" y="2015325"/>
            <a:ext cx="581878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순서도: 지연 5">
            <a:extLst>
              <a:ext uri="{FF2B5EF4-FFF2-40B4-BE49-F238E27FC236}">
                <a16:creationId xmlns:a16="http://schemas.microsoft.com/office/drawing/2014/main" id="{29722AFE-16E7-4012-AE37-9776F0AFB981}"/>
              </a:ext>
            </a:extLst>
          </p:cNvPr>
          <p:cNvSpPr/>
          <p:nvPr/>
        </p:nvSpPr>
        <p:spPr>
          <a:xfrm>
            <a:off x="2723745" y="1493760"/>
            <a:ext cx="1263626" cy="886690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6E3B9B88-30D2-49B3-A08F-0932EB9B3079}"/>
              </a:ext>
            </a:extLst>
          </p:cNvPr>
          <p:cNvSpPr/>
          <p:nvPr/>
        </p:nvSpPr>
        <p:spPr>
          <a:xfrm flipH="1">
            <a:off x="2937752" y="3234523"/>
            <a:ext cx="581878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순서도: 지연 7">
            <a:extLst>
              <a:ext uri="{FF2B5EF4-FFF2-40B4-BE49-F238E27FC236}">
                <a16:creationId xmlns:a16="http://schemas.microsoft.com/office/drawing/2014/main" id="{B9833405-FCCA-459C-8E59-D1F20DD9DA90}"/>
              </a:ext>
            </a:extLst>
          </p:cNvPr>
          <p:cNvSpPr/>
          <p:nvPr/>
        </p:nvSpPr>
        <p:spPr>
          <a:xfrm>
            <a:off x="2723745" y="2712958"/>
            <a:ext cx="1263626" cy="886690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72A8C6D4-6EED-49BD-80B5-E93AC478C0A4}"/>
              </a:ext>
            </a:extLst>
          </p:cNvPr>
          <p:cNvSpPr/>
          <p:nvPr/>
        </p:nvSpPr>
        <p:spPr>
          <a:xfrm flipH="1">
            <a:off x="2937752" y="4453138"/>
            <a:ext cx="581878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순서도: 지연 9">
            <a:extLst>
              <a:ext uri="{FF2B5EF4-FFF2-40B4-BE49-F238E27FC236}">
                <a16:creationId xmlns:a16="http://schemas.microsoft.com/office/drawing/2014/main" id="{F5C3D08D-A6FC-49A3-8A7E-584B3172975F}"/>
              </a:ext>
            </a:extLst>
          </p:cNvPr>
          <p:cNvSpPr/>
          <p:nvPr/>
        </p:nvSpPr>
        <p:spPr>
          <a:xfrm>
            <a:off x="2723745" y="3931573"/>
            <a:ext cx="1263626" cy="886690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D0C92058-414B-40F2-866B-394B071DA12A}"/>
              </a:ext>
            </a:extLst>
          </p:cNvPr>
          <p:cNvSpPr/>
          <p:nvPr/>
        </p:nvSpPr>
        <p:spPr>
          <a:xfrm flipH="1">
            <a:off x="2937752" y="5666846"/>
            <a:ext cx="5818789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순서도: 지연 11">
            <a:extLst>
              <a:ext uri="{FF2B5EF4-FFF2-40B4-BE49-F238E27FC236}">
                <a16:creationId xmlns:a16="http://schemas.microsoft.com/office/drawing/2014/main" id="{5F27BAAB-C41C-4540-95C3-75BFC5173410}"/>
              </a:ext>
            </a:extLst>
          </p:cNvPr>
          <p:cNvSpPr/>
          <p:nvPr/>
        </p:nvSpPr>
        <p:spPr>
          <a:xfrm>
            <a:off x="2723745" y="5145281"/>
            <a:ext cx="1263626" cy="886690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9B9056-55B2-479A-A77D-7AAE86A04D89}"/>
              </a:ext>
            </a:extLst>
          </p:cNvPr>
          <p:cNvSpPr txBox="1"/>
          <p:nvPr/>
        </p:nvSpPr>
        <p:spPr>
          <a:xfrm>
            <a:off x="4190416" y="1720473"/>
            <a:ext cx="2749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전기자동차의 정의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A3CCCE-BB25-43E3-9704-DA6C950788DA}"/>
              </a:ext>
            </a:extLst>
          </p:cNvPr>
          <p:cNvSpPr txBox="1"/>
          <p:nvPr/>
        </p:nvSpPr>
        <p:spPr>
          <a:xfrm>
            <a:off x="4190416" y="2943867"/>
            <a:ext cx="3159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전기차 동력원별 비교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855DD2-C651-42AD-AE23-79698DB59B27}"/>
              </a:ext>
            </a:extLst>
          </p:cNvPr>
          <p:cNvSpPr txBox="1"/>
          <p:nvPr/>
        </p:nvSpPr>
        <p:spPr>
          <a:xfrm>
            <a:off x="4190416" y="4144593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글로벌 전기차 미래 전망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5CBF8F-CFD3-4B0A-BDEC-15F58DF84DC6}"/>
              </a:ext>
            </a:extLst>
          </p:cNvPr>
          <p:cNvSpPr txBox="1"/>
          <p:nvPr/>
        </p:nvSpPr>
        <p:spPr>
          <a:xfrm>
            <a:off x="4190416" y="5362795"/>
            <a:ext cx="2544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내부구조 및 충전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8" name="Picture 3" descr="w1 복사본">
            <a:extLst>
              <a:ext uri="{FF2B5EF4-FFF2-40B4-BE49-F238E27FC236}">
                <a16:creationId xmlns:a16="http://schemas.microsoft.com/office/drawing/2014/main" id="{D80E861C-9EB2-4222-96C9-A6BB8D652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6645" y="5240260"/>
            <a:ext cx="601663" cy="584200"/>
          </a:xfrm>
          <a:prstGeom prst="rect">
            <a:avLst/>
          </a:prstGeom>
          <a:noFill/>
        </p:spPr>
      </p:pic>
      <p:pic>
        <p:nvPicPr>
          <p:cNvPr id="19" name="Picture 4" descr="w2 복사본">
            <a:extLst>
              <a:ext uri="{FF2B5EF4-FFF2-40B4-BE49-F238E27FC236}">
                <a16:creationId xmlns:a16="http://schemas.microsoft.com/office/drawing/2014/main" id="{2BFB3944-9F4C-4F07-9E46-01FC1CA32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62038" y="3120575"/>
            <a:ext cx="587375" cy="569913"/>
          </a:xfrm>
          <a:prstGeom prst="rect">
            <a:avLst/>
          </a:prstGeom>
          <a:noFill/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1AABAFE9-A641-CC90-F40C-C753CE7663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7" t="3749" r="2849" b="69212"/>
          <a:stretch>
            <a:fillRect/>
          </a:stretch>
        </p:blipFill>
        <p:spPr>
          <a:xfrm>
            <a:off x="855769" y="1582123"/>
            <a:ext cx="1599914" cy="147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5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전기자동차의 정의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802" y="1543912"/>
            <a:ext cx="8982157" cy="2238375"/>
          </a:xfrm>
        </p:spPr>
        <p:txBody>
          <a:bodyPr>
            <a:noAutofit/>
          </a:bodyPr>
          <a:lstStyle/>
          <a:p>
            <a:pPr marL="360363" indent="-360363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ko-KR" sz="2400" b="1" dirty="0" err="1">
                <a:latin typeface="돋움" panose="020B0600000101010101" pitchFamily="50" charset="-127"/>
                <a:ea typeface="돋움" panose="020B0600000101010101" pitchFamily="50" charset="-127"/>
              </a:rPr>
              <a:t>Definition</a:t>
            </a:r>
            <a:r>
              <a:rPr lang="ko-KR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 of Electric </a:t>
            </a:r>
            <a:r>
              <a:rPr lang="ko-KR" altLang="ko-KR" sz="2400" b="1" dirty="0" err="1">
                <a:latin typeface="돋움" panose="020B0600000101010101" pitchFamily="50" charset="-127"/>
                <a:ea typeface="돋움" panose="020B0600000101010101" pitchFamily="50" charset="-127"/>
              </a:rPr>
              <a:t>Vehicle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19138" lvl="1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It can be powered through a collector system by electricity from extravehicular sources, or may be self-contained with a battery, solar panels or an electric generator to convert fuel to electricity</a:t>
            </a:r>
            <a:endParaRPr lang="ko-KR" altLang="en-US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533802" y="3883255"/>
            <a:ext cx="6956496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indent="-360363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전기자동차의 정의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19138" lvl="1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외부로부터 전기를 공급받거나 배터리에 저장된 전력만을 이용하여 모터를 구동하는 자동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차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19138" lvl="1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주행 중 배기가스를 전혀 배출하지 않는 무공해 차량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84818" y="4528824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F5FAB111-DE2F-40C3-A85F-279884229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7677" y="3800153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위쪽 모서리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470872" y="2529533"/>
            <a:ext cx="1232193" cy="1130400"/>
          </a:xfrm>
          <a:prstGeom prst="round2Same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주 동력원</a:t>
            </a:r>
          </a:p>
        </p:txBody>
      </p:sp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58BCB60F-9E12-5B78-52FC-3FD724834027}"/>
              </a:ext>
            </a:extLst>
          </p:cNvPr>
          <p:cNvSpPr/>
          <p:nvPr/>
        </p:nvSpPr>
        <p:spPr>
          <a:xfrm>
            <a:off x="462709" y="3657422"/>
            <a:ext cx="1232193" cy="1130400"/>
          </a:xfrm>
          <a:prstGeom prst="round2Same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연료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충전</a:t>
            </a:r>
          </a:p>
        </p:txBody>
      </p:sp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7EA6030C-C764-7AC1-17BC-2F5139255958}"/>
              </a:ext>
            </a:extLst>
          </p:cNvPr>
          <p:cNvSpPr/>
          <p:nvPr/>
        </p:nvSpPr>
        <p:spPr>
          <a:xfrm>
            <a:off x="462709" y="4787822"/>
            <a:ext cx="1232193" cy="1130400"/>
          </a:xfrm>
          <a:prstGeom prst="round2Same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장점</a:t>
            </a:r>
          </a:p>
        </p:txBody>
      </p:sp>
      <p:sp>
        <p:nvSpPr>
          <p:cNvPr id="9" name="사각형: 둥근 한쪽 모서리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 flipH="1">
            <a:off x="1689390" y="1550971"/>
            <a:ext cx="2545200" cy="979200"/>
          </a:xfrm>
          <a:prstGeom prst="round1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평행 사변형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689389" y="1742576"/>
            <a:ext cx="2545200" cy="787595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배터리 전기차</a:t>
            </a:r>
          </a:p>
        </p:txBody>
      </p:sp>
      <p:sp>
        <p:nvSpPr>
          <p:cNvPr id="11" name="사각형: 둥근 한쪽 모서리 10">
            <a:extLst>
              <a:ext uri="{FF2B5EF4-FFF2-40B4-BE49-F238E27FC236}">
                <a16:creationId xmlns:a16="http://schemas.microsoft.com/office/drawing/2014/main" id="{585E4FAD-79CF-2030-AFFA-6BA7BB9FFA5F}"/>
              </a:ext>
            </a:extLst>
          </p:cNvPr>
          <p:cNvSpPr/>
          <p:nvPr/>
        </p:nvSpPr>
        <p:spPr>
          <a:xfrm flipH="1">
            <a:off x="4230373" y="1550971"/>
            <a:ext cx="2545200" cy="979200"/>
          </a:xfrm>
          <a:prstGeom prst="round1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사각형: 둥근 한쪽 모서리 11">
            <a:extLst>
              <a:ext uri="{FF2B5EF4-FFF2-40B4-BE49-F238E27FC236}">
                <a16:creationId xmlns:a16="http://schemas.microsoft.com/office/drawing/2014/main" id="{9A85E24D-FFDE-02B6-0A1A-509049CA026A}"/>
              </a:ext>
            </a:extLst>
          </p:cNvPr>
          <p:cNvSpPr/>
          <p:nvPr/>
        </p:nvSpPr>
        <p:spPr>
          <a:xfrm flipH="1">
            <a:off x="6778035" y="1550971"/>
            <a:ext cx="2545200" cy="979200"/>
          </a:xfrm>
          <a:prstGeom prst="round1Rect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평행 사변형 12">
            <a:extLst>
              <a:ext uri="{FF2B5EF4-FFF2-40B4-BE49-F238E27FC236}">
                <a16:creationId xmlns:a16="http://schemas.microsoft.com/office/drawing/2014/main" id="{436BD869-B344-859E-AEC4-8A857CA27DE7}"/>
              </a:ext>
            </a:extLst>
          </p:cNvPr>
          <p:cNvSpPr/>
          <p:nvPr/>
        </p:nvSpPr>
        <p:spPr>
          <a:xfrm>
            <a:off x="4227244" y="1742576"/>
            <a:ext cx="2545200" cy="787595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플러그인 하이브리드</a:t>
            </a:r>
          </a:p>
        </p:txBody>
      </p:sp>
      <p:sp>
        <p:nvSpPr>
          <p:cNvPr id="14" name="평행 사변형 13">
            <a:extLst>
              <a:ext uri="{FF2B5EF4-FFF2-40B4-BE49-F238E27FC236}">
                <a16:creationId xmlns:a16="http://schemas.microsoft.com/office/drawing/2014/main" id="{427F0615-2137-181F-AC22-56501B20CEDD}"/>
              </a:ext>
            </a:extLst>
          </p:cNvPr>
          <p:cNvSpPr/>
          <p:nvPr/>
        </p:nvSpPr>
        <p:spPr>
          <a:xfrm>
            <a:off x="6767556" y="1742576"/>
            <a:ext cx="2545200" cy="787595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수소연료전지차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전기차 동력원별 비교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 dirty="0"/>
          </a:p>
        </p:txBody>
      </p:sp>
      <p:pic>
        <p:nvPicPr>
          <p:cNvPr id="15" name="Picture 28" descr="w3 복사본">
            <a:extLst>
              <a:ext uri="{FF2B5EF4-FFF2-40B4-BE49-F238E27FC236}">
                <a16:creationId xmlns:a16="http://schemas.microsoft.com/office/drawing/2014/main" id="{072D9283-CF07-40C1-8D80-46EABC99A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3191" y="6071395"/>
            <a:ext cx="569913" cy="569913"/>
          </a:xfrm>
          <a:prstGeom prst="rect">
            <a:avLst/>
          </a:prstGeom>
          <a:noFill/>
        </p:spPr>
      </p:pic>
      <p:pic>
        <p:nvPicPr>
          <p:cNvPr id="16" name="Picture 3" descr="w1 복사본">
            <a:extLst>
              <a:ext uri="{FF2B5EF4-FFF2-40B4-BE49-F238E27FC236}">
                <a16:creationId xmlns:a16="http://schemas.microsoft.com/office/drawing/2014/main" id="{0C8FCE0B-F87E-42AA-AEA5-EC23E5991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536" y="1309181"/>
            <a:ext cx="601663" cy="584200"/>
          </a:xfrm>
          <a:prstGeom prst="rect">
            <a:avLst/>
          </a:prstGeom>
          <a:noFill/>
        </p:spPr>
      </p:pic>
      <p:pic>
        <p:nvPicPr>
          <p:cNvPr id="17" name="Picture 4" descr="w2 복사본">
            <a:extLst>
              <a:ext uri="{FF2B5EF4-FFF2-40B4-BE49-F238E27FC236}">
                <a16:creationId xmlns:a16="http://schemas.microsoft.com/office/drawing/2014/main" id="{8BD9A5CC-A91A-4EE8-BD32-EA3D2250E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231" y="1969135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0359233"/>
              </p:ext>
            </p:extLst>
          </p:nvPr>
        </p:nvGraphicFramePr>
        <p:xfrm>
          <a:off x="1689391" y="2529534"/>
          <a:ext cx="7636308" cy="338974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45436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545436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545436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배터리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+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구동 모터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엔진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+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모터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+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배터리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수소연료전지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+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모터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외부 전력 충전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(100%)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주유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+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외부 전력 충전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수소 가스 충전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구조 단순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유지비 저렴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충전 스트레스 없음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짧은 충전시간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긴 주행거리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88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글로벌 전기차 미래 전망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 dirty="0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1404451"/>
              </p:ext>
            </p:extLst>
          </p:nvPr>
        </p:nvGraphicFramePr>
        <p:xfrm>
          <a:off x="681037" y="1554591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오른쪽 화살표 6">
            <a:extLst>
              <a:ext uri="{FF2B5EF4-FFF2-40B4-BE49-F238E27FC236}">
                <a16:creationId xmlns:a16="http://schemas.microsoft.com/office/drawing/2014/main" id="{9A719084-BCCF-40BB-9FB5-8699F9C69FC0}"/>
              </a:ext>
            </a:extLst>
          </p:cNvPr>
          <p:cNvSpPr/>
          <p:nvPr/>
        </p:nvSpPr>
        <p:spPr bwMode="auto">
          <a:xfrm>
            <a:off x="4092708" y="2390648"/>
            <a:ext cx="2343154" cy="661925"/>
          </a:xfrm>
          <a:prstGeom prst="wav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(</a:t>
            </a:r>
            <a:r>
              <a:rPr lang="ko-KR" altLang="en-US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단위 </a:t>
            </a:r>
            <a:r>
              <a:rPr lang="en-US" altLang="ko-KR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: </a:t>
            </a:r>
            <a:r>
              <a:rPr lang="ko-KR" altLang="en-US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만 대</a:t>
            </a:r>
            <a:r>
              <a:rPr lang="en-US" altLang="ko-KR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)</a:t>
            </a:r>
            <a:endParaRPr 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4234797A-F4E6-43F4-8D8B-AA124ECC3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49" y="2445009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한쪽 모서리가 둥근 사각형 56">
            <a:extLst>
              <a:ext uri="{FF2B5EF4-FFF2-40B4-BE49-F238E27FC236}">
                <a16:creationId xmlns:a16="http://schemas.microsoft.com/office/drawing/2014/main" id="{C73C8EB3-58C6-47B7-8EC0-4FDA624520F4}"/>
              </a:ext>
            </a:extLst>
          </p:cNvPr>
          <p:cNvSpPr/>
          <p:nvPr/>
        </p:nvSpPr>
        <p:spPr bwMode="auto">
          <a:xfrm rot="16200000">
            <a:off x="5054524" y="1418910"/>
            <a:ext cx="4357718" cy="4377369"/>
          </a:xfrm>
          <a:prstGeom prst="snipRoundRect">
            <a:avLst>
              <a:gd name="adj1" fmla="val 16667"/>
              <a:gd name="adj2" fmla="val 9747"/>
            </a:avLst>
          </a:prstGeom>
          <a:solidFill>
            <a:schemeClr val="accent6">
              <a:lumMod val="20000"/>
              <a:lumOff val="80000"/>
            </a:schemeClr>
          </a:solidFill>
          <a:ln w="9525" algn="ctr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</a:t>
            </a:r>
            <a:r>
              <a:rPr lang="ko-KR" altLang="en-US" dirty="0"/>
              <a:t>내부구조 및 충전</a:t>
            </a:r>
          </a:p>
        </p:txBody>
      </p:sp>
      <p:sp>
        <p:nvSpPr>
          <p:cNvPr id="31" name="AutoShape 2"/>
          <p:cNvSpPr>
            <a:spLocks/>
          </p:cNvSpPr>
          <p:nvPr/>
        </p:nvSpPr>
        <p:spPr bwMode="auto">
          <a:xfrm rot="16200000">
            <a:off x="2532503" y="3798304"/>
            <a:ext cx="278818" cy="4464497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>
                  <a:lumMod val="95000"/>
                  <a:lumOff val="5000"/>
                </a:prstClr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34" name="Picture 3" descr="w1 복사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1139" y="6143644"/>
            <a:ext cx="601663" cy="584200"/>
          </a:xfrm>
          <a:prstGeom prst="rect">
            <a:avLst/>
          </a:prstGeom>
          <a:noFill/>
        </p:spPr>
      </p:pic>
      <p:pic>
        <p:nvPicPr>
          <p:cNvPr id="35" name="Picture 4" descr="w2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8294" y="6143650"/>
            <a:ext cx="587375" cy="569913"/>
          </a:xfrm>
          <a:prstGeom prst="rect">
            <a:avLst/>
          </a:prstGeom>
          <a:noFill/>
        </p:spPr>
      </p:pic>
      <p:sp>
        <p:nvSpPr>
          <p:cNvPr id="36" name="AutoShape 2"/>
          <p:cNvSpPr>
            <a:spLocks/>
          </p:cNvSpPr>
          <p:nvPr/>
        </p:nvSpPr>
        <p:spPr bwMode="auto">
          <a:xfrm rot="16200000">
            <a:off x="7063888" y="3793652"/>
            <a:ext cx="278818" cy="4464495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>
                  <a:lumMod val="95000"/>
                  <a:lumOff val="5000"/>
                </a:prstClr>
              </a:solidFill>
              <a:ea typeface="굴림" pitchFamily="50" charset="-127"/>
            </a:endParaRPr>
          </a:p>
        </p:txBody>
      </p:sp>
      <p:sp>
        <p:nvSpPr>
          <p:cNvPr id="46" name="한쪽 모서리가 둥근 사각형 69">
            <a:extLst>
              <a:ext uri="{FF2B5EF4-FFF2-40B4-BE49-F238E27FC236}">
                <a16:creationId xmlns:a16="http://schemas.microsoft.com/office/drawing/2014/main" id="{07AA6C28-5097-434C-ACFC-0DA63AEEC361}"/>
              </a:ext>
            </a:extLst>
          </p:cNvPr>
          <p:cNvSpPr/>
          <p:nvPr/>
        </p:nvSpPr>
        <p:spPr bwMode="auto">
          <a:xfrm rot="5400000" flipH="1">
            <a:off x="464583" y="1471973"/>
            <a:ext cx="4357718" cy="4317910"/>
          </a:xfrm>
          <a:prstGeom prst="snipRoundRect">
            <a:avLst>
              <a:gd name="adj1" fmla="val 16667"/>
              <a:gd name="adj2" fmla="val 9683"/>
            </a:avLst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graphicFrame>
        <p:nvGraphicFramePr>
          <p:cNvPr id="7" name="다이어그램 6">
            <a:extLst>
              <a:ext uri="{FF2B5EF4-FFF2-40B4-BE49-F238E27FC236}">
                <a16:creationId xmlns:a16="http://schemas.microsoft.com/office/drawing/2014/main" id="{24292AA2-F599-7828-161F-89F84B6411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9638532"/>
              </p:ext>
            </p:extLst>
          </p:nvPr>
        </p:nvGraphicFramePr>
        <p:xfrm>
          <a:off x="752418" y="2175802"/>
          <a:ext cx="3782044" cy="1442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다이어그램 8">
            <a:extLst>
              <a:ext uri="{FF2B5EF4-FFF2-40B4-BE49-F238E27FC236}">
                <a16:creationId xmlns:a16="http://schemas.microsoft.com/office/drawing/2014/main" id="{BD081C71-0799-19A4-B44E-ABFCCE82AA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1550498"/>
              </p:ext>
            </p:extLst>
          </p:nvPr>
        </p:nvGraphicFramePr>
        <p:xfrm>
          <a:off x="752419" y="4708187"/>
          <a:ext cx="3782043" cy="1006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0" name="두루마리 모양: 가로로 말림 9">
            <a:extLst>
              <a:ext uri="{FF2B5EF4-FFF2-40B4-BE49-F238E27FC236}">
                <a16:creationId xmlns:a16="http://schemas.microsoft.com/office/drawing/2014/main" id="{939D6B7D-83F2-E34F-3253-53017DC92E1D}"/>
              </a:ext>
            </a:extLst>
          </p:cNvPr>
          <p:cNvSpPr/>
          <p:nvPr/>
        </p:nvSpPr>
        <p:spPr>
          <a:xfrm flipV="1">
            <a:off x="1356417" y="1546700"/>
            <a:ext cx="2574046" cy="526139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빗면 60">
            <a:extLst>
              <a:ext uri="{FF2B5EF4-FFF2-40B4-BE49-F238E27FC236}">
                <a16:creationId xmlns:a16="http://schemas.microsoft.com/office/drawing/2014/main" id="{E565A619-1728-D9F5-091D-F2196E4572BE}"/>
              </a:ext>
            </a:extLst>
          </p:cNvPr>
          <p:cNvSpPr/>
          <p:nvPr/>
        </p:nvSpPr>
        <p:spPr>
          <a:xfrm>
            <a:off x="1009188" y="3399082"/>
            <a:ext cx="1910027" cy="552699"/>
          </a:xfrm>
          <a:prstGeom prst="flowChartInputOutpu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회원번호</a:t>
            </a:r>
          </a:p>
        </p:txBody>
      </p:sp>
      <p:sp>
        <p:nvSpPr>
          <p:cNvPr id="13" name="순서도: 정렬/분류 62">
            <a:extLst>
              <a:ext uri="{FF2B5EF4-FFF2-40B4-BE49-F238E27FC236}">
                <a16:creationId xmlns:a16="http://schemas.microsoft.com/office/drawing/2014/main" id="{0930F813-F252-FB24-7C9B-E3B92378ACD8}"/>
              </a:ext>
            </a:extLst>
          </p:cNvPr>
          <p:cNvSpPr/>
          <p:nvPr/>
        </p:nvSpPr>
        <p:spPr>
          <a:xfrm>
            <a:off x="3198760" y="3567486"/>
            <a:ext cx="1095435" cy="868390"/>
          </a:xfrm>
          <a:prstGeom prst="plaque">
            <a:avLst/>
          </a:prstGeom>
          <a:solidFill>
            <a:schemeClr val="accent4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충전</a:t>
            </a:r>
            <a:br>
              <a:rPr lang="en-US" altLang="ko-KR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요금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4" name="빗면 67">
            <a:extLst>
              <a:ext uri="{FF2B5EF4-FFF2-40B4-BE49-F238E27FC236}">
                <a16:creationId xmlns:a16="http://schemas.microsoft.com/office/drawing/2014/main" id="{A6DE1EF8-C1E6-4A0F-0026-7CC3B3370BAC}"/>
              </a:ext>
            </a:extLst>
          </p:cNvPr>
          <p:cNvSpPr/>
          <p:nvPr/>
        </p:nvSpPr>
        <p:spPr>
          <a:xfrm flipH="1">
            <a:off x="1009187" y="4049248"/>
            <a:ext cx="1910027" cy="552699"/>
          </a:xfrm>
          <a:prstGeom prst="flowChartInputOutput">
            <a:avLst/>
          </a:prstGeom>
          <a:solidFill>
            <a:schemeClr val="accent5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회원카드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27BB2F-55D4-4D4B-D5C9-BEAFA9683E4A}"/>
              </a:ext>
            </a:extLst>
          </p:cNvPr>
          <p:cNvSpPr txBox="1"/>
          <p:nvPr/>
        </p:nvSpPr>
        <p:spPr>
          <a:xfrm>
            <a:off x="1870069" y="1633548"/>
            <a:ext cx="15467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충전 방식</a:t>
            </a:r>
          </a:p>
        </p:txBody>
      </p:sp>
      <p:sp>
        <p:nvSpPr>
          <p:cNvPr id="19" name="모서리가 둥근 직사각형 7">
            <a:extLst>
              <a:ext uri="{FF2B5EF4-FFF2-40B4-BE49-F238E27FC236}">
                <a16:creationId xmlns:a16="http://schemas.microsoft.com/office/drawing/2014/main" id="{2BFFFFD4-98B2-8847-2EDE-8CD9CD1614DD}"/>
              </a:ext>
            </a:extLst>
          </p:cNvPr>
          <p:cNvSpPr/>
          <p:nvPr/>
        </p:nvSpPr>
        <p:spPr>
          <a:xfrm>
            <a:off x="5043870" y="2999716"/>
            <a:ext cx="4377370" cy="2128706"/>
          </a:xfrm>
          <a:prstGeom prst="roundRect">
            <a:avLst>
              <a:gd name="adj" fmla="val 17525"/>
            </a:avLst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2" name="포인트가 6개인 별 6">
            <a:extLst>
              <a:ext uri="{FF2B5EF4-FFF2-40B4-BE49-F238E27FC236}">
                <a16:creationId xmlns:a16="http://schemas.microsoft.com/office/drawing/2014/main" id="{DEB67DD7-5C8D-19BD-F53C-F2BE005858B8}"/>
              </a:ext>
            </a:extLst>
          </p:cNvPr>
          <p:cNvSpPr/>
          <p:nvPr/>
        </p:nvSpPr>
        <p:spPr>
          <a:xfrm>
            <a:off x="5436377" y="4269927"/>
            <a:ext cx="1438501" cy="706204"/>
          </a:xfrm>
          <a:prstGeom prst="star6">
            <a:avLst>
              <a:gd name="adj" fmla="val 27635"/>
              <a:gd name="hf" fmla="val 115470"/>
            </a:avLst>
          </a:prstGeom>
          <a:solidFill>
            <a:schemeClr val="accent2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인버터</a:t>
            </a:r>
          </a:p>
        </p:txBody>
      </p:sp>
      <p:sp>
        <p:nvSpPr>
          <p:cNvPr id="23" name="오각형 8">
            <a:extLst>
              <a:ext uri="{FF2B5EF4-FFF2-40B4-BE49-F238E27FC236}">
                <a16:creationId xmlns:a16="http://schemas.microsoft.com/office/drawing/2014/main" id="{027D88AE-5D80-92B0-AC03-E8603D8E3A09}"/>
              </a:ext>
            </a:extLst>
          </p:cNvPr>
          <p:cNvSpPr/>
          <p:nvPr/>
        </p:nvSpPr>
        <p:spPr>
          <a:xfrm>
            <a:off x="5602398" y="2387033"/>
            <a:ext cx="1237874" cy="552388"/>
          </a:xfrm>
          <a:prstGeom prst="flowChartOnlineStorage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OBC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4" name="왼쪽/오른쪽/위쪽/아래쪽 설명선 33">
            <a:extLst>
              <a:ext uri="{FF2B5EF4-FFF2-40B4-BE49-F238E27FC236}">
                <a16:creationId xmlns:a16="http://schemas.microsoft.com/office/drawing/2014/main" id="{3DA1E37C-1C3C-66D9-0A96-0BA54D262E91}"/>
              </a:ext>
            </a:extLst>
          </p:cNvPr>
          <p:cNvSpPr/>
          <p:nvPr/>
        </p:nvSpPr>
        <p:spPr>
          <a:xfrm>
            <a:off x="5456808" y="3252360"/>
            <a:ext cx="1397639" cy="865276"/>
          </a:xfrm>
          <a:prstGeom prst="flowChartOffpageConnector">
            <a:avLst/>
          </a:pr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감속기</a:t>
            </a:r>
          </a:p>
        </p:txBody>
      </p:sp>
      <p:sp>
        <p:nvSpPr>
          <p:cNvPr id="25" name="해 24">
            <a:extLst>
              <a:ext uri="{FF2B5EF4-FFF2-40B4-BE49-F238E27FC236}">
                <a16:creationId xmlns:a16="http://schemas.microsoft.com/office/drawing/2014/main" id="{E1555162-C25D-47AC-F938-C6DA8625D784}"/>
              </a:ext>
            </a:extLst>
          </p:cNvPr>
          <p:cNvSpPr/>
          <p:nvPr/>
        </p:nvSpPr>
        <p:spPr>
          <a:xfrm>
            <a:off x="6911206" y="3176456"/>
            <a:ext cx="1372825" cy="865275"/>
          </a:xfrm>
          <a:prstGeom prst="sun">
            <a:avLst>
              <a:gd name="adj" fmla="val 14789"/>
            </a:avLst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모터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6" name="눈물 방울 25">
            <a:extLst>
              <a:ext uri="{FF2B5EF4-FFF2-40B4-BE49-F238E27FC236}">
                <a16:creationId xmlns:a16="http://schemas.microsoft.com/office/drawing/2014/main" id="{BB712EB7-7C33-80A2-9A9D-BAF285B11B22}"/>
              </a:ext>
            </a:extLst>
          </p:cNvPr>
          <p:cNvSpPr/>
          <p:nvPr/>
        </p:nvSpPr>
        <p:spPr>
          <a:xfrm rot="20433097">
            <a:off x="7072719" y="4272400"/>
            <a:ext cx="1049798" cy="701258"/>
          </a:xfrm>
          <a:prstGeom prst="teardrop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외부</a:t>
            </a:r>
            <a:br>
              <a:rPr kumimoji="1" lang="en-US" altLang="ko-KR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</a:br>
            <a:r>
              <a:rPr kumimoji="1"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전원</a:t>
            </a:r>
          </a:p>
        </p:txBody>
      </p:sp>
      <p:sp>
        <p:nvSpPr>
          <p:cNvPr id="27" name="덧셈 기호 30">
            <a:extLst>
              <a:ext uri="{FF2B5EF4-FFF2-40B4-BE49-F238E27FC236}">
                <a16:creationId xmlns:a16="http://schemas.microsoft.com/office/drawing/2014/main" id="{3AA9801C-A0E5-271B-1DA3-1AC4CB1FC8C9}"/>
              </a:ext>
            </a:extLst>
          </p:cNvPr>
          <p:cNvSpPr/>
          <p:nvPr/>
        </p:nvSpPr>
        <p:spPr>
          <a:xfrm>
            <a:off x="5782265" y="5196850"/>
            <a:ext cx="2541939" cy="488391"/>
          </a:xfrm>
          <a:prstGeom prst="plus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배터리</a:t>
            </a:r>
          </a:p>
        </p:txBody>
      </p:sp>
      <p:sp>
        <p:nvSpPr>
          <p:cNvPr id="28" name="아래쪽 화살표 56">
            <a:extLst>
              <a:ext uri="{FF2B5EF4-FFF2-40B4-BE49-F238E27FC236}">
                <a16:creationId xmlns:a16="http://schemas.microsoft.com/office/drawing/2014/main" id="{BB359154-1196-14B7-8168-279A9EF3A929}"/>
              </a:ext>
            </a:extLst>
          </p:cNvPr>
          <p:cNvSpPr/>
          <p:nvPr/>
        </p:nvSpPr>
        <p:spPr>
          <a:xfrm>
            <a:off x="8275545" y="1780352"/>
            <a:ext cx="651368" cy="3351950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</a:p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0</a:t>
            </a:r>
          </a:p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0</a:t>
            </a:r>
          </a:p>
          <a:p>
            <a:pPr algn="ctr"/>
            <a:r>
              <a:rPr lang="en-US" altLang="ko-KR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K</a:t>
            </a:r>
          </a:p>
          <a:p>
            <a:pPr algn="ctr"/>
            <a:r>
              <a:rPr lang="en-US" altLang="ko-KR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w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원통 29">
            <a:extLst>
              <a:ext uri="{FF2B5EF4-FFF2-40B4-BE49-F238E27FC236}">
                <a16:creationId xmlns:a16="http://schemas.microsoft.com/office/drawing/2014/main" id="{98035AFB-3EC9-2DE1-5414-D54364C2C90A}"/>
              </a:ext>
            </a:extLst>
          </p:cNvPr>
          <p:cNvSpPr/>
          <p:nvPr/>
        </p:nvSpPr>
        <p:spPr>
          <a:xfrm>
            <a:off x="8022163" y="1742852"/>
            <a:ext cx="1115414" cy="709072"/>
          </a:xfrm>
          <a:prstGeom prst="can">
            <a:avLst>
              <a:gd name="adj" fmla="val 12943"/>
            </a:avLst>
          </a:prstGeom>
          <a:solidFill>
            <a:schemeClr val="accent2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급속 충전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오각형 8">
            <a:extLst>
              <a:ext uri="{FF2B5EF4-FFF2-40B4-BE49-F238E27FC236}">
                <a16:creationId xmlns:a16="http://schemas.microsoft.com/office/drawing/2014/main" id="{980BA418-2C80-0AD0-4076-F69467D5B1A6}"/>
              </a:ext>
            </a:extLst>
          </p:cNvPr>
          <p:cNvSpPr/>
          <p:nvPr/>
        </p:nvSpPr>
        <p:spPr>
          <a:xfrm flipH="1">
            <a:off x="6642421" y="2387033"/>
            <a:ext cx="1237874" cy="552388"/>
          </a:xfrm>
          <a:prstGeom prst="flowChartOnlineStorage">
            <a:avLst/>
          </a:prstGeom>
          <a:solidFill>
            <a:schemeClr val="accent6">
              <a:lumMod val="60000"/>
              <a:lumOff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완속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충전</a:t>
            </a:r>
          </a:p>
        </p:txBody>
      </p:sp>
      <p:sp>
        <p:nvSpPr>
          <p:cNvPr id="33" name="오른쪽 화살표 설명선 44">
            <a:extLst>
              <a:ext uri="{FF2B5EF4-FFF2-40B4-BE49-F238E27FC236}">
                <a16:creationId xmlns:a16="http://schemas.microsoft.com/office/drawing/2014/main" id="{11A15DB2-AAC7-7639-D4CB-9B8F91269D0A}"/>
              </a:ext>
            </a:extLst>
          </p:cNvPr>
          <p:cNvSpPr/>
          <p:nvPr/>
        </p:nvSpPr>
        <p:spPr>
          <a:xfrm>
            <a:off x="6095683" y="1559233"/>
            <a:ext cx="1483054" cy="712259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외부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전원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37" name="연결선: 꺾임 36">
            <a:extLst>
              <a:ext uri="{FF2B5EF4-FFF2-40B4-BE49-F238E27FC236}">
                <a16:creationId xmlns:a16="http://schemas.microsoft.com/office/drawing/2014/main" id="{3196E6AD-E828-D90F-6342-C29094082E97}"/>
              </a:ext>
            </a:extLst>
          </p:cNvPr>
          <p:cNvCxnSpPr>
            <a:cxnSpLocks/>
            <a:stCxn id="33" idx="1"/>
            <a:endCxn id="27" idx="1"/>
          </p:cNvCxnSpPr>
          <p:nvPr/>
        </p:nvCxnSpPr>
        <p:spPr>
          <a:xfrm rot="10800000" flipV="1">
            <a:off x="5782265" y="1915362"/>
            <a:ext cx="313418" cy="3525683"/>
          </a:xfrm>
          <a:prstGeom prst="bentConnector3">
            <a:avLst>
              <a:gd name="adj1" fmla="val 259842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1060</TotalTime>
  <Words>203</Words>
  <Application>Microsoft Office PowerPoint</Application>
  <PresentationFormat>A4 용지(210x297mm)</PresentationFormat>
  <Paragraphs>70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전기자동차의 정의</vt:lpstr>
      <vt:lpstr>2. 전기차 동력원별 비교</vt:lpstr>
      <vt:lpstr>3. 글로벌 전기차 미래 전망</vt:lpstr>
      <vt:lpstr>4. 내부구조 및 충전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선경 윤</cp:lastModifiedBy>
  <cp:revision>77</cp:revision>
  <cp:lastPrinted>2026-04-06T10:35:07Z</cp:lastPrinted>
  <dcterms:created xsi:type="dcterms:W3CDTF">2023-07-20T02:58:21Z</dcterms:created>
  <dcterms:modified xsi:type="dcterms:W3CDTF">2026-06-11T22:55:54Z</dcterms:modified>
</cp:coreProperties>
</file>