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336" r:id="rId3"/>
    <p:sldId id="258" r:id="rId4"/>
    <p:sldId id="259" r:id="rId5"/>
    <p:sldId id="260" r:id="rId6"/>
    <p:sldId id="335" r:id="rId7"/>
  </p:sldIdLst>
  <p:sldSz cx="9906000" cy="6858000" type="A4"/>
  <p:notesSz cx="6786563" cy="99234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86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이산화탄소 연간 배출량 추이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화석연료 및 산업 배출량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68-4ABB-B636-922124ABEE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2010년</c:v>
                </c:pt>
                <c:pt idx="1">
                  <c:v>2015년</c:v>
                </c:pt>
                <c:pt idx="2">
                  <c:v>2020년</c:v>
                </c:pt>
                <c:pt idx="3">
                  <c:v>2025년</c:v>
                </c:pt>
                <c:pt idx="4">
                  <c:v>2030년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250</c:v>
                </c:pt>
                <c:pt idx="1">
                  <c:v>330</c:v>
                </c:pt>
                <c:pt idx="2">
                  <c:v>350</c:v>
                </c:pt>
                <c:pt idx="3">
                  <c:v>370</c:v>
                </c:pt>
                <c:pt idx="4">
                  <c:v>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토지 이용 및 기타 배출량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2010년</c:v>
                </c:pt>
                <c:pt idx="1">
                  <c:v>2015년</c:v>
                </c:pt>
                <c:pt idx="2">
                  <c:v>2020년</c:v>
                </c:pt>
                <c:pt idx="3">
                  <c:v>2025년</c:v>
                </c:pt>
                <c:pt idx="4">
                  <c:v>2030년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40</c:v>
                </c:pt>
                <c:pt idx="1">
                  <c:v>45</c:v>
                </c:pt>
                <c:pt idx="2">
                  <c:v>43</c:v>
                </c:pt>
                <c:pt idx="3">
                  <c:v>40</c:v>
                </c:pt>
                <c:pt idx="4">
                  <c:v>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  <c:max val="50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  <c:majorUnit val="100"/>
      </c:valAx>
      <c:valAx>
        <c:axId val="284132080"/>
        <c:scaling>
          <c:orientation val="minMax"/>
        </c:scaling>
        <c:delete val="0"/>
        <c:axPos val="r"/>
        <c:numFmt formatCode="_(* #,##0_);_(* \(#,##0\);_(* &quot;-&quot;_);_(@_)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832663-2810-4723-902F-9CA74F7BA2F8}" type="doc">
      <dgm:prSet loTypeId="urn:microsoft.com/office/officeart/2005/8/layout/arrow6" loCatId="relationship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9934D2D8-A0C5-4458-A97C-87B802A308A2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해수면</a:t>
          </a:r>
          <a:br>
            <a:rPr lang="en-US" altLang="ko-KR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상승</a:t>
          </a:r>
          <a:endParaRPr lang="ko-KR" altLang="en-US" sz="18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353AC32-76D5-4117-A3F8-B3E51359079E}" type="parTrans" cxnId="{4F04D116-541F-4796-A4E4-65523412C19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C4E2E95-A2C9-4692-8368-906DED41A763}" type="sibTrans" cxnId="{4F04D116-541F-4796-A4E4-65523412C19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725D8CA-4313-42B8-A3B3-004C93E87B54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생태계</a:t>
          </a:r>
          <a:b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변화</a:t>
          </a:r>
        </a:p>
      </dgm:t>
    </dgm:pt>
    <dgm:pt modelId="{A02BDF6B-91E3-491E-9344-5394B0EAA88C}" type="parTrans" cxnId="{73389B9B-26DB-4315-B61B-3EF42768F0B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61DBBE9-2AC7-4193-B12B-35C61DFEF4B7}" type="sibTrans" cxnId="{73389B9B-26DB-4315-B61B-3EF42768F0BB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C815F78-F2CA-48FF-9E40-340811D6FDD5}" type="pres">
      <dgm:prSet presAssocID="{AC832663-2810-4723-902F-9CA74F7BA2F8}" presName="compositeShape" presStyleCnt="0">
        <dgm:presLayoutVars>
          <dgm:chMax val="2"/>
          <dgm:dir/>
          <dgm:resizeHandles val="exact"/>
        </dgm:presLayoutVars>
      </dgm:prSet>
      <dgm:spPr/>
    </dgm:pt>
    <dgm:pt modelId="{2ECAEC5A-5E51-402F-B6E4-117577516AEE}" type="pres">
      <dgm:prSet presAssocID="{AC832663-2810-4723-902F-9CA74F7BA2F8}" presName="ribbon" presStyleLbl="node1" presStyleIdx="0" presStyleCnt="1"/>
      <dgm:spPr/>
    </dgm:pt>
    <dgm:pt modelId="{5657F2BD-345F-4EAB-BD42-6375CC6F5987}" type="pres">
      <dgm:prSet presAssocID="{AC832663-2810-4723-902F-9CA74F7BA2F8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59323DDF-7FAB-4F8E-92D5-5F011A627B68}" type="pres">
      <dgm:prSet presAssocID="{AC832663-2810-4723-902F-9CA74F7BA2F8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5C26F40E-21B1-4D70-BF1E-85414BA9BBB3}" type="presOf" srcId="{AC832663-2810-4723-902F-9CA74F7BA2F8}" destId="{0C815F78-F2CA-48FF-9E40-340811D6FDD5}" srcOrd="0" destOrd="0" presId="urn:microsoft.com/office/officeart/2005/8/layout/arrow6"/>
    <dgm:cxn modelId="{4F04D116-541F-4796-A4E4-65523412C19F}" srcId="{AC832663-2810-4723-902F-9CA74F7BA2F8}" destId="{9934D2D8-A0C5-4458-A97C-87B802A308A2}" srcOrd="0" destOrd="0" parTransId="{9353AC32-76D5-4117-A3F8-B3E51359079E}" sibTransId="{BC4E2E95-A2C9-4692-8368-906DED41A763}"/>
    <dgm:cxn modelId="{73389B9B-26DB-4315-B61B-3EF42768F0BB}" srcId="{AC832663-2810-4723-902F-9CA74F7BA2F8}" destId="{1725D8CA-4313-42B8-A3B3-004C93E87B54}" srcOrd="1" destOrd="0" parTransId="{A02BDF6B-91E3-491E-9344-5394B0EAA88C}" sibTransId="{A61DBBE9-2AC7-4193-B12B-35C61DFEF4B7}"/>
    <dgm:cxn modelId="{A3840EA3-57D6-495D-B7FA-57A87582A8C9}" type="presOf" srcId="{9934D2D8-A0C5-4458-A97C-87B802A308A2}" destId="{5657F2BD-345F-4EAB-BD42-6375CC6F5987}" srcOrd="0" destOrd="0" presId="urn:microsoft.com/office/officeart/2005/8/layout/arrow6"/>
    <dgm:cxn modelId="{4DEE7EE9-58EE-4637-8E69-641995F798FD}" type="presOf" srcId="{1725D8CA-4313-42B8-A3B3-004C93E87B54}" destId="{59323DDF-7FAB-4F8E-92D5-5F011A627B68}" srcOrd="0" destOrd="0" presId="urn:microsoft.com/office/officeart/2005/8/layout/arrow6"/>
    <dgm:cxn modelId="{AF306CF7-00F8-43FB-84BE-242512F372D2}" type="presParOf" srcId="{0C815F78-F2CA-48FF-9E40-340811D6FDD5}" destId="{2ECAEC5A-5E51-402F-B6E4-117577516AEE}" srcOrd="0" destOrd="0" presId="urn:microsoft.com/office/officeart/2005/8/layout/arrow6"/>
    <dgm:cxn modelId="{D6470809-1DE3-4168-B894-D4CE083D149A}" type="presParOf" srcId="{0C815F78-F2CA-48FF-9E40-340811D6FDD5}" destId="{5657F2BD-345F-4EAB-BD42-6375CC6F5987}" srcOrd="1" destOrd="0" presId="urn:microsoft.com/office/officeart/2005/8/layout/arrow6"/>
    <dgm:cxn modelId="{1267E67F-F19C-4C63-9674-1C66D4DB4EEB}" type="presParOf" srcId="{0C815F78-F2CA-48FF-9E40-340811D6FDD5}" destId="{59323DDF-7FAB-4F8E-92D5-5F011A627B68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06543E-5401-4ACF-A3CD-B5EE3DA6CC5F}" type="doc">
      <dgm:prSet loTypeId="urn:microsoft.com/office/officeart/2005/8/layout/venn3" loCatId="relationship" qsTypeId="urn:microsoft.com/office/officeart/2005/8/quickstyle/3d3" qsCatId="3D" csTypeId="urn:microsoft.com/office/officeart/2005/8/colors/accent6_5" csCatId="accent6" phldr="1"/>
      <dgm:spPr/>
    </dgm:pt>
    <dgm:pt modelId="{C8A68823-A375-436D-B800-5C344B63E163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홍수</a:t>
          </a:r>
        </a:p>
      </dgm:t>
    </dgm:pt>
    <dgm:pt modelId="{D5C9BAEB-9785-469C-95F8-E1D7B19BE0CF}" type="parTrans" cxnId="{2A0416AC-0A24-48CB-B6D4-4E9FBA33BD39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F99E922-290A-46F2-B3E2-93BBDF90EB53}" type="sibTrans" cxnId="{2A0416AC-0A24-48CB-B6D4-4E9FBA33BD39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4F037FB-1F33-4563-970C-43637930938D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가뭄</a:t>
          </a:r>
        </a:p>
      </dgm:t>
    </dgm:pt>
    <dgm:pt modelId="{24A258A2-9BD2-47D1-B04F-6564C8E66BFA}" type="parTrans" cxnId="{16CD8B0C-2D9C-495E-A6C1-D6E784F08518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C1A3840-001E-4721-959B-D0142DA12F07}" type="sibTrans" cxnId="{16CD8B0C-2D9C-495E-A6C1-D6E784F08518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3D7A6E4-A816-483B-885D-FAE27F148B99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폭염</a:t>
          </a:r>
        </a:p>
      </dgm:t>
    </dgm:pt>
    <dgm:pt modelId="{16E8EBD7-0397-49E5-9A15-1C74015CC45D}" type="parTrans" cxnId="{512EDD0B-8E60-4D95-9537-E4D57B4C4C15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2B3F20E-82A2-49F8-B1ED-533B448AFD38}" type="sibTrans" cxnId="{512EDD0B-8E60-4D95-9537-E4D57B4C4C15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97B78DA-3569-413E-9C0B-B1CE44163FAA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한파</a:t>
          </a:r>
        </a:p>
      </dgm:t>
    </dgm:pt>
    <dgm:pt modelId="{7B074424-F700-44CB-807B-C1F1C7222DBD}" type="parTrans" cxnId="{36E2C799-839F-490A-8D67-21D2EDF9FF5B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6DA19C8-6788-4A55-A7F3-4BAF15886907}" type="sibTrans" cxnId="{36E2C799-839F-490A-8D67-21D2EDF9FF5B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607A535-4953-4AB3-8406-A843A8AF6764}">
      <dgm:prSet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폭설</a:t>
          </a:r>
        </a:p>
      </dgm:t>
    </dgm:pt>
    <dgm:pt modelId="{1C6B6281-4898-4FE8-A389-5AB4633E063D}" type="parTrans" cxnId="{AF4A6A1F-6C86-4F59-9A5B-6FCACA6B209B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4BE40D3-8731-4478-BB69-8490997E583A}" type="sibTrans" cxnId="{AF4A6A1F-6C86-4F59-9A5B-6FCACA6B209B}">
      <dgm:prSet/>
      <dgm:spPr/>
      <dgm:t>
        <a:bodyPr/>
        <a:lstStyle/>
        <a:p>
          <a:pPr latinLnBrk="1"/>
          <a:endParaRPr lang="ko-KR" altLang="en-US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0446BD4-9DF6-46E3-B810-2A65017D3FAB}" type="pres">
      <dgm:prSet presAssocID="{E206543E-5401-4ACF-A3CD-B5EE3DA6CC5F}" presName="Name0" presStyleCnt="0">
        <dgm:presLayoutVars>
          <dgm:dir/>
          <dgm:resizeHandles val="exact"/>
        </dgm:presLayoutVars>
      </dgm:prSet>
      <dgm:spPr/>
    </dgm:pt>
    <dgm:pt modelId="{ECEB8B33-5CFF-4C90-A508-3F91E2140399}" type="pres">
      <dgm:prSet presAssocID="{C8A68823-A375-436D-B800-5C344B63E163}" presName="Name5" presStyleLbl="vennNode1" presStyleIdx="0" presStyleCnt="5">
        <dgm:presLayoutVars>
          <dgm:bulletEnabled val="1"/>
        </dgm:presLayoutVars>
      </dgm:prSet>
      <dgm:spPr/>
    </dgm:pt>
    <dgm:pt modelId="{699AC199-0DFC-49E7-AABD-11A81AAD9C0D}" type="pres">
      <dgm:prSet presAssocID="{8F99E922-290A-46F2-B3E2-93BBDF90EB53}" presName="space" presStyleCnt="0"/>
      <dgm:spPr/>
    </dgm:pt>
    <dgm:pt modelId="{2FFE23B3-B86A-4A39-A0BB-A133D44688FC}" type="pres">
      <dgm:prSet presAssocID="{F4F037FB-1F33-4563-970C-43637930938D}" presName="Name5" presStyleLbl="vennNode1" presStyleIdx="1" presStyleCnt="5">
        <dgm:presLayoutVars>
          <dgm:bulletEnabled val="1"/>
        </dgm:presLayoutVars>
      </dgm:prSet>
      <dgm:spPr/>
    </dgm:pt>
    <dgm:pt modelId="{46DF5376-FBD0-4D29-8076-40C32B913F2C}" type="pres">
      <dgm:prSet presAssocID="{9C1A3840-001E-4721-959B-D0142DA12F07}" presName="space" presStyleCnt="0"/>
      <dgm:spPr/>
    </dgm:pt>
    <dgm:pt modelId="{6997C125-F1DA-4AA7-9E96-684E929FF5BE}" type="pres">
      <dgm:prSet presAssocID="{E3D7A6E4-A816-483B-885D-FAE27F148B99}" presName="Name5" presStyleLbl="vennNode1" presStyleIdx="2" presStyleCnt="5">
        <dgm:presLayoutVars>
          <dgm:bulletEnabled val="1"/>
        </dgm:presLayoutVars>
      </dgm:prSet>
      <dgm:spPr/>
    </dgm:pt>
    <dgm:pt modelId="{D147ED19-1599-4BC0-A262-E10637971BC7}" type="pres">
      <dgm:prSet presAssocID="{72B3F20E-82A2-49F8-B1ED-533B448AFD38}" presName="space" presStyleCnt="0"/>
      <dgm:spPr/>
    </dgm:pt>
    <dgm:pt modelId="{90291C58-6E87-4273-91AB-899DE44BE1D3}" type="pres">
      <dgm:prSet presAssocID="{697B78DA-3569-413E-9C0B-B1CE44163FAA}" presName="Name5" presStyleLbl="vennNode1" presStyleIdx="3" presStyleCnt="5">
        <dgm:presLayoutVars>
          <dgm:bulletEnabled val="1"/>
        </dgm:presLayoutVars>
      </dgm:prSet>
      <dgm:spPr/>
    </dgm:pt>
    <dgm:pt modelId="{357B9763-0DA7-4A80-BFA3-E4DE60F000D8}" type="pres">
      <dgm:prSet presAssocID="{A6DA19C8-6788-4A55-A7F3-4BAF15886907}" presName="space" presStyleCnt="0"/>
      <dgm:spPr/>
    </dgm:pt>
    <dgm:pt modelId="{4A698E79-EC63-4D3C-B0AD-FEC730717FB5}" type="pres">
      <dgm:prSet presAssocID="{E607A535-4953-4AB3-8406-A843A8AF6764}" presName="Name5" presStyleLbl="vennNode1" presStyleIdx="4" presStyleCnt="5">
        <dgm:presLayoutVars>
          <dgm:bulletEnabled val="1"/>
        </dgm:presLayoutVars>
      </dgm:prSet>
      <dgm:spPr/>
    </dgm:pt>
  </dgm:ptLst>
  <dgm:cxnLst>
    <dgm:cxn modelId="{512EDD0B-8E60-4D95-9537-E4D57B4C4C15}" srcId="{E206543E-5401-4ACF-A3CD-B5EE3DA6CC5F}" destId="{E3D7A6E4-A816-483B-885D-FAE27F148B99}" srcOrd="2" destOrd="0" parTransId="{16E8EBD7-0397-49E5-9A15-1C74015CC45D}" sibTransId="{72B3F20E-82A2-49F8-B1ED-533B448AFD38}"/>
    <dgm:cxn modelId="{16CD8B0C-2D9C-495E-A6C1-D6E784F08518}" srcId="{E206543E-5401-4ACF-A3CD-B5EE3DA6CC5F}" destId="{F4F037FB-1F33-4563-970C-43637930938D}" srcOrd="1" destOrd="0" parTransId="{24A258A2-9BD2-47D1-B04F-6564C8E66BFA}" sibTransId="{9C1A3840-001E-4721-959B-D0142DA12F07}"/>
    <dgm:cxn modelId="{AF4A6A1F-6C86-4F59-9A5B-6FCACA6B209B}" srcId="{E206543E-5401-4ACF-A3CD-B5EE3DA6CC5F}" destId="{E607A535-4953-4AB3-8406-A843A8AF6764}" srcOrd="4" destOrd="0" parTransId="{1C6B6281-4898-4FE8-A389-5AB4633E063D}" sibTransId="{34BE40D3-8731-4478-BB69-8490997E583A}"/>
    <dgm:cxn modelId="{77BBE323-B849-4A28-B8E6-FC450682E30C}" type="presOf" srcId="{C8A68823-A375-436D-B800-5C344B63E163}" destId="{ECEB8B33-5CFF-4C90-A508-3F91E2140399}" srcOrd="0" destOrd="0" presId="urn:microsoft.com/office/officeart/2005/8/layout/venn3"/>
    <dgm:cxn modelId="{1A687F29-3C35-463E-9430-5D9D383DB854}" type="presOf" srcId="{E206543E-5401-4ACF-A3CD-B5EE3DA6CC5F}" destId="{50446BD4-9DF6-46E3-B810-2A65017D3FAB}" srcOrd="0" destOrd="0" presId="urn:microsoft.com/office/officeart/2005/8/layout/venn3"/>
    <dgm:cxn modelId="{36E2C799-839F-490A-8D67-21D2EDF9FF5B}" srcId="{E206543E-5401-4ACF-A3CD-B5EE3DA6CC5F}" destId="{697B78DA-3569-413E-9C0B-B1CE44163FAA}" srcOrd="3" destOrd="0" parTransId="{7B074424-F700-44CB-807B-C1F1C7222DBD}" sibTransId="{A6DA19C8-6788-4A55-A7F3-4BAF15886907}"/>
    <dgm:cxn modelId="{2A0416AC-0A24-48CB-B6D4-4E9FBA33BD39}" srcId="{E206543E-5401-4ACF-A3CD-B5EE3DA6CC5F}" destId="{C8A68823-A375-436D-B800-5C344B63E163}" srcOrd="0" destOrd="0" parTransId="{D5C9BAEB-9785-469C-95F8-E1D7B19BE0CF}" sibTransId="{8F99E922-290A-46F2-B3E2-93BBDF90EB53}"/>
    <dgm:cxn modelId="{33771BAD-9C9D-4A3A-B59C-6DB0740BF9CC}" type="presOf" srcId="{697B78DA-3569-413E-9C0B-B1CE44163FAA}" destId="{90291C58-6E87-4273-91AB-899DE44BE1D3}" srcOrd="0" destOrd="0" presId="urn:microsoft.com/office/officeart/2005/8/layout/venn3"/>
    <dgm:cxn modelId="{27485CAD-A5B4-4E0F-8380-30D4D61E17D6}" type="presOf" srcId="{F4F037FB-1F33-4563-970C-43637930938D}" destId="{2FFE23B3-B86A-4A39-A0BB-A133D44688FC}" srcOrd="0" destOrd="0" presId="urn:microsoft.com/office/officeart/2005/8/layout/venn3"/>
    <dgm:cxn modelId="{92101EB2-CA73-4C04-B3B1-81E87A2BAB4D}" type="presOf" srcId="{E3D7A6E4-A816-483B-885D-FAE27F148B99}" destId="{6997C125-F1DA-4AA7-9E96-684E929FF5BE}" srcOrd="0" destOrd="0" presId="urn:microsoft.com/office/officeart/2005/8/layout/venn3"/>
    <dgm:cxn modelId="{319847F2-EAC1-4348-9411-BCA7BA2FE70E}" type="presOf" srcId="{E607A535-4953-4AB3-8406-A843A8AF6764}" destId="{4A698E79-EC63-4D3C-B0AD-FEC730717FB5}" srcOrd="0" destOrd="0" presId="urn:microsoft.com/office/officeart/2005/8/layout/venn3"/>
    <dgm:cxn modelId="{AA282C56-8461-4CE5-BCF9-E23FFADEF23C}" type="presParOf" srcId="{50446BD4-9DF6-46E3-B810-2A65017D3FAB}" destId="{ECEB8B33-5CFF-4C90-A508-3F91E2140399}" srcOrd="0" destOrd="0" presId="urn:microsoft.com/office/officeart/2005/8/layout/venn3"/>
    <dgm:cxn modelId="{16582DE9-7015-455D-B2FF-6155BFBD3F6D}" type="presParOf" srcId="{50446BD4-9DF6-46E3-B810-2A65017D3FAB}" destId="{699AC199-0DFC-49E7-AABD-11A81AAD9C0D}" srcOrd="1" destOrd="0" presId="urn:microsoft.com/office/officeart/2005/8/layout/venn3"/>
    <dgm:cxn modelId="{721F0C8D-E637-44CD-9994-E2CA314D91D7}" type="presParOf" srcId="{50446BD4-9DF6-46E3-B810-2A65017D3FAB}" destId="{2FFE23B3-B86A-4A39-A0BB-A133D44688FC}" srcOrd="2" destOrd="0" presId="urn:microsoft.com/office/officeart/2005/8/layout/venn3"/>
    <dgm:cxn modelId="{566E835E-7A3E-4802-AD47-9DE1A13DBAA0}" type="presParOf" srcId="{50446BD4-9DF6-46E3-B810-2A65017D3FAB}" destId="{46DF5376-FBD0-4D29-8076-40C32B913F2C}" srcOrd="3" destOrd="0" presId="urn:microsoft.com/office/officeart/2005/8/layout/venn3"/>
    <dgm:cxn modelId="{BAD80083-93FB-461A-A6C7-8BD3A0F5BE74}" type="presParOf" srcId="{50446BD4-9DF6-46E3-B810-2A65017D3FAB}" destId="{6997C125-F1DA-4AA7-9E96-684E929FF5BE}" srcOrd="4" destOrd="0" presId="urn:microsoft.com/office/officeart/2005/8/layout/venn3"/>
    <dgm:cxn modelId="{B982B877-DFCE-40C4-9DC1-1295A5C6B5CD}" type="presParOf" srcId="{50446BD4-9DF6-46E3-B810-2A65017D3FAB}" destId="{D147ED19-1599-4BC0-A262-E10637971BC7}" srcOrd="5" destOrd="0" presId="urn:microsoft.com/office/officeart/2005/8/layout/venn3"/>
    <dgm:cxn modelId="{AB679FA2-BACF-4E0D-85E3-E07AEC85D52F}" type="presParOf" srcId="{50446BD4-9DF6-46E3-B810-2A65017D3FAB}" destId="{90291C58-6E87-4273-91AB-899DE44BE1D3}" srcOrd="6" destOrd="0" presId="urn:microsoft.com/office/officeart/2005/8/layout/venn3"/>
    <dgm:cxn modelId="{56394000-EEFC-4073-AAD1-9DD4E17E5E3A}" type="presParOf" srcId="{50446BD4-9DF6-46E3-B810-2A65017D3FAB}" destId="{357B9763-0DA7-4A80-BFA3-E4DE60F000D8}" srcOrd="7" destOrd="0" presId="urn:microsoft.com/office/officeart/2005/8/layout/venn3"/>
    <dgm:cxn modelId="{DEF97063-193B-44EC-9DCD-0854E17F719A}" type="presParOf" srcId="{50446BD4-9DF6-46E3-B810-2A65017D3FAB}" destId="{4A698E79-EC63-4D3C-B0AD-FEC730717FB5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CAEC5A-5E51-402F-B6E4-117577516AEE}">
      <dsp:nvSpPr>
        <dsp:cNvPr id="0" name=""/>
        <dsp:cNvSpPr/>
      </dsp:nvSpPr>
      <dsp:spPr>
        <a:xfrm>
          <a:off x="0" y="142830"/>
          <a:ext cx="2667989" cy="1067195"/>
        </a:xfrm>
        <a:prstGeom prst="leftRightRibb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57F2BD-345F-4EAB-BD42-6375CC6F5987}">
      <dsp:nvSpPr>
        <dsp:cNvPr id="0" name=""/>
        <dsp:cNvSpPr/>
      </dsp:nvSpPr>
      <dsp:spPr>
        <a:xfrm>
          <a:off x="320158" y="329589"/>
          <a:ext cx="880436" cy="52292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해수면</a:t>
          </a:r>
          <a:br>
            <a:rPr lang="en-US" altLang="ko-KR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상승</a:t>
          </a:r>
          <a:endParaRPr lang="ko-KR" altLang="en-US" sz="180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20158" y="329589"/>
        <a:ext cx="880436" cy="522925"/>
      </dsp:txXfrm>
    </dsp:sp>
    <dsp:sp modelId="{59323DDF-7FAB-4F8E-92D5-5F011A627B68}">
      <dsp:nvSpPr>
        <dsp:cNvPr id="0" name=""/>
        <dsp:cNvSpPr/>
      </dsp:nvSpPr>
      <dsp:spPr>
        <a:xfrm>
          <a:off x="1333994" y="500340"/>
          <a:ext cx="1040515" cy="52292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4008" rIns="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생태계</a:t>
          </a:r>
          <a:b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변화</a:t>
          </a:r>
        </a:p>
      </dsp:txBody>
      <dsp:txXfrm>
        <a:off x="1333994" y="500340"/>
        <a:ext cx="1040515" cy="5229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EB8B33-5CFF-4C90-A508-3F91E2140399}">
      <dsp:nvSpPr>
        <dsp:cNvPr id="0" name=""/>
        <dsp:cNvSpPr/>
      </dsp:nvSpPr>
      <dsp:spPr>
        <a:xfrm>
          <a:off x="459" y="22020"/>
          <a:ext cx="895867" cy="895867"/>
        </a:xfrm>
        <a:prstGeom prst="ellipse">
          <a:avLst/>
        </a:prstGeom>
        <a:solidFill>
          <a:schemeClr val="accent6">
            <a:shade val="80000"/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303" tIns="22860" rIns="49303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홍수</a:t>
          </a:r>
        </a:p>
      </dsp:txBody>
      <dsp:txXfrm>
        <a:off x="131656" y="153217"/>
        <a:ext cx="633473" cy="633473"/>
      </dsp:txXfrm>
    </dsp:sp>
    <dsp:sp modelId="{2FFE23B3-B86A-4A39-A0BB-A133D44688FC}">
      <dsp:nvSpPr>
        <dsp:cNvPr id="0" name=""/>
        <dsp:cNvSpPr/>
      </dsp:nvSpPr>
      <dsp:spPr>
        <a:xfrm>
          <a:off x="717153" y="22020"/>
          <a:ext cx="895867" cy="895867"/>
        </a:xfrm>
        <a:prstGeom prst="ellipse">
          <a:avLst/>
        </a:prstGeom>
        <a:solidFill>
          <a:schemeClr val="accent6">
            <a:shade val="80000"/>
            <a:alpha val="50000"/>
            <a:hueOff val="-20"/>
            <a:satOff val="-118"/>
            <a:lumOff val="1184"/>
            <a:alphaOff val="75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303" tIns="22860" rIns="49303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가뭄</a:t>
          </a:r>
        </a:p>
      </dsp:txBody>
      <dsp:txXfrm>
        <a:off x="848350" y="153217"/>
        <a:ext cx="633473" cy="633473"/>
      </dsp:txXfrm>
    </dsp:sp>
    <dsp:sp modelId="{6997C125-F1DA-4AA7-9E96-684E929FF5BE}">
      <dsp:nvSpPr>
        <dsp:cNvPr id="0" name=""/>
        <dsp:cNvSpPr/>
      </dsp:nvSpPr>
      <dsp:spPr>
        <a:xfrm>
          <a:off x="1433847" y="22020"/>
          <a:ext cx="895867" cy="895867"/>
        </a:xfrm>
        <a:prstGeom prst="ellipse">
          <a:avLst/>
        </a:prstGeom>
        <a:solidFill>
          <a:schemeClr val="accent6">
            <a:shade val="80000"/>
            <a:alpha val="50000"/>
            <a:hueOff val="-40"/>
            <a:satOff val="-236"/>
            <a:lumOff val="2368"/>
            <a:alphaOff val="1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303" tIns="22860" rIns="49303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폭염</a:t>
          </a:r>
        </a:p>
      </dsp:txBody>
      <dsp:txXfrm>
        <a:off x="1565044" y="153217"/>
        <a:ext cx="633473" cy="633473"/>
      </dsp:txXfrm>
    </dsp:sp>
    <dsp:sp modelId="{90291C58-6E87-4273-91AB-899DE44BE1D3}">
      <dsp:nvSpPr>
        <dsp:cNvPr id="0" name=""/>
        <dsp:cNvSpPr/>
      </dsp:nvSpPr>
      <dsp:spPr>
        <a:xfrm>
          <a:off x="2150541" y="22020"/>
          <a:ext cx="895867" cy="895867"/>
        </a:xfrm>
        <a:prstGeom prst="ellipse">
          <a:avLst/>
        </a:prstGeom>
        <a:solidFill>
          <a:schemeClr val="accent6">
            <a:shade val="80000"/>
            <a:alpha val="50000"/>
            <a:hueOff val="-60"/>
            <a:satOff val="-354"/>
            <a:lumOff val="3552"/>
            <a:alphaOff val="225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303" tIns="22860" rIns="49303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한파</a:t>
          </a:r>
        </a:p>
      </dsp:txBody>
      <dsp:txXfrm>
        <a:off x="2281738" y="153217"/>
        <a:ext cx="633473" cy="633473"/>
      </dsp:txXfrm>
    </dsp:sp>
    <dsp:sp modelId="{4A698E79-EC63-4D3C-B0AD-FEC730717FB5}">
      <dsp:nvSpPr>
        <dsp:cNvPr id="0" name=""/>
        <dsp:cNvSpPr/>
      </dsp:nvSpPr>
      <dsp:spPr>
        <a:xfrm>
          <a:off x="2867235" y="22020"/>
          <a:ext cx="895867" cy="895867"/>
        </a:xfrm>
        <a:prstGeom prst="ellipse">
          <a:avLst/>
        </a:prstGeom>
        <a:solidFill>
          <a:schemeClr val="accent6">
            <a:shade val="80000"/>
            <a:alpha val="50000"/>
            <a:hueOff val="-80"/>
            <a:satOff val="-472"/>
            <a:lumOff val="4736"/>
            <a:alphaOff val="3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9303" tIns="22860" rIns="49303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폭설</a:t>
          </a:r>
        </a:p>
      </dsp:txBody>
      <dsp:txXfrm>
        <a:off x="2998432" y="153217"/>
        <a:ext cx="633473" cy="6334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4149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4725" y="1239838"/>
            <a:ext cx="48371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8657" y="4775666"/>
            <a:ext cx="5429250" cy="39073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4149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sz="16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807396"/>
            <a:ext cx="9906000" cy="2990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순서도: 화면 표시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 flipH="1">
            <a:off x="681038" y="0"/>
            <a:ext cx="8543925" cy="1106424"/>
          </a:xfrm>
          <a:prstGeom prst="flowChartDisp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06424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B7FBB95-BB7B-4955-A781-3E1E85A2D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8" y="6271403"/>
            <a:ext cx="1535952" cy="45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다리꼴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4953000" y="0"/>
            <a:ext cx="4953000" cy="6858000"/>
          </a:xfrm>
          <a:prstGeom prst="trapezoid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2456873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50" endPos="850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Climate Change</a:t>
            </a:r>
            <a:endParaRPr lang="ko-KR" altLang="en-US" b="1" dirty="0">
              <a:effectLst>
                <a:reflection blurRad="6350" stA="55000" endA="50" endPos="85000" dir="5400000" sy="-100000" algn="bl" rotWithShape="0"/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7C0A7B56-F117-484E-805C-2B175FEA0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7837" y="1339522"/>
            <a:ext cx="601663" cy="584200"/>
          </a:xfrm>
          <a:prstGeom prst="rect">
            <a:avLst/>
          </a:prstGeom>
          <a:noFill/>
        </p:spPr>
      </p:pic>
      <p:pic>
        <p:nvPicPr>
          <p:cNvPr id="9" name="Picture 4" descr="w2 복사본">
            <a:extLst>
              <a:ext uri="{FF2B5EF4-FFF2-40B4-BE49-F238E27FC236}">
                <a16:creationId xmlns:a16="http://schemas.microsoft.com/office/drawing/2014/main" id="{973A9329-B272-4809-BE17-800F21E91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264" y="2935874"/>
            <a:ext cx="587375" cy="569913"/>
          </a:xfrm>
          <a:prstGeom prst="rect">
            <a:avLst/>
          </a:prstGeom>
          <a:noFill/>
        </p:spPr>
      </p:pic>
      <p:pic>
        <p:nvPicPr>
          <p:cNvPr id="10" name="Picture 28" descr="w3 복사본">
            <a:extLst>
              <a:ext uri="{FF2B5EF4-FFF2-40B4-BE49-F238E27FC236}">
                <a16:creationId xmlns:a16="http://schemas.microsoft.com/office/drawing/2014/main" id="{D722F0D0-A820-4412-B51B-7859D3CEB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4216" y="174293"/>
            <a:ext cx="569913" cy="569913"/>
          </a:xfrm>
          <a:prstGeom prst="rect">
            <a:avLst/>
          </a:prstGeom>
          <a:noFill/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FA01215-E115-4304-9151-E06E3CCD4F5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60" y="176298"/>
            <a:ext cx="1817394" cy="63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A726FE8-9090-46B8-8ADA-CD5D3B79F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576E0564-D687-4F22-9056-A57F0FCFB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66D5B85-D9EE-4956-A266-F3691EFDD225}"/>
              </a:ext>
            </a:extLst>
          </p:cNvPr>
          <p:cNvSpPr/>
          <p:nvPr/>
        </p:nvSpPr>
        <p:spPr>
          <a:xfrm flipH="1">
            <a:off x="3424135" y="2015325"/>
            <a:ext cx="5332405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화살표: 갈매기형 수장 5">
            <a:extLst>
              <a:ext uri="{FF2B5EF4-FFF2-40B4-BE49-F238E27FC236}">
                <a16:creationId xmlns:a16="http://schemas.microsoft.com/office/drawing/2014/main" id="{29722AFE-16E7-4012-AE37-9776F0AFB981}"/>
              </a:ext>
            </a:extLst>
          </p:cNvPr>
          <p:cNvSpPr/>
          <p:nvPr/>
        </p:nvSpPr>
        <p:spPr>
          <a:xfrm>
            <a:off x="2945420" y="1493760"/>
            <a:ext cx="1263626" cy="88669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6E3B9B88-30D2-49B3-A08F-0932EB9B3079}"/>
              </a:ext>
            </a:extLst>
          </p:cNvPr>
          <p:cNvSpPr/>
          <p:nvPr/>
        </p:nvSpPr>
        <p:spPr>
          <a:xfrm flipH="1">
            <a:off x="3424135" y="3234523"/>
            <a:ext cx="5332405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화살표: 갈매기형 수장 7">
            <a:extLst>
              <a:ext uri="{FF2B5EF4-FFF2-40B4-BE49-F238E27FC236}">
                <a16:creationId xmlns:a16="http://schemas.microsoft.com/office/drawing/2014/main" id="{B9833405-FCCA-459C-8E59-D1F20DD9DA90}"/>
              </a:ext>
            </a:extLst>
          </p:cNvPr>
          <p:cNvSpPr/>
          <p:nvPr/>
        </p:nvSpPr>
        <p:spPr>
          <a:xfrm>
            <a:off x="2945420" y="2712958"/>
            <a:ext cx="1263626" cy="88669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72A8C6D4-6EED-49BD-80B5-E93AC478C0A4}"/>
              </a:ext>
            </a:extLst>
          </p:cNvPr>
          <p:cNvSpPr/>
          <p:nvPr/>
        </p:nvSpPr>
        <p:spPr>
          <a:xfrm flipH="1">
            <a:off x="3424135" y="4453138"/>
            <a:ext cx="5332405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화살표: 갈매기형 수장 9">
            <a:extLst>
              <a:ext uri="{FF2B5EF4-FFF2-40B4-BE49-F238E27FC236}">
                <a16:creationId xmlns:a16="http://schemas.microsoft.com/office/drawing/2014/main" id="{F5C3D08D-A6FC-49A3-8A7E-584B3172975F}"/>
              </a:ext>
            </a:extLst>
          </p:cNvPr>
          <p:cNvSpPr/>
          <p:nvPr/>
        </p:nvSpPr>
        <p:spPr>
          <a:xfrm>
            <a:off x="2945420" y="3931573"/>
            <a:ext cx="1263626" cy="88669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D0C92058-414B-40F2-866B-394B071DA12A}"/>
              </a:ext>
            </a:extLst>
          </p:cNvPr>
          <p:cNvSpPr/>
          <p:nvPr/>
        </p:nvSpPr>
        <p:spPr>
          <a:xfrm flipH="1">
            <a:off x="3424135" y="5666846"/>
            <a:ext cx="5332405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화살표: 갈매기형 수장 11">
            <a:extLst>
              <a:ext uri="{FF2B5EF4-FFF2-40B4-BE49-F238E27FC236}">
                <a16:creationId xmlns:a16="http://schemas.microsoft.com/office/drawing/2014/main" id="{5F27BAAB-C41C-4540-95C3-75BFC5173410}"/>
              </a:ext>
            </a:extLst>
          </p:cNvPr>
          <p:cNvSpPr/>
          <p:nvPr/>
        </p:nvSpPr>
        <p:spPr>
          <a:xfrm>
            <a:off x="2945420" y="5145281"/>
            <a:ext cx="1263626" cy="88669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9B9056-55B2-479A-A77D-7AAE86A04D89}"/>
              </a:ext>
            </a:extLst>
          </p:cNvPr>
          <p:cNvSpPr txBox="1"/>
          <p:nvPr/>
        </p:nvSpPr>
        <p:spPr>
          <a:xfrm>
            <a:off x="4190416" y="1720473"/>
            <a:ext cx="24416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기후변화의 정의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A3CCCE-BB25-43E3-9704-DA6C950788DA}"/>
              </a:ext>
            </a:extLst>
          </p:cNvPr>
          <p:cNvSpPr txBox="1"/>
          <p:nvPr/>
        </p:nvSpPr>
        <p:spPr>
          <a:xfrm>
            <a:off x="4190416" y="2943867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기후위기 대응을 위한 캠페인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855DD2-C651-42AD-AE23-79698DB59B27}"/>
              </a:ext>
            </a:extLst>
          </p:cNvPr>
          <p:cNvSpPr txBox="1"/>
          <p:nvPr/>
        </p:nvSpPr>
        <p:spPr>
          <a:xfrm>
            <a:off x="4190416" y="4144593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이산화탄소 연간 배출량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5CBF8F-CFD3-4B0A-BDEC-15F58DF84DC6}"/>
              </a:ext>
            </a:extLst>
          </p:cNvPr>
          <p:cNvSpPr txBox="1"/>
          <p:nvPr/>
        </p:nvSpPr>
        <p:spPr>
          <a:xfrm>
            <a:off x="4190416" y="5362795"/>
            <a:ext cx="3057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기후변화의 </a:t>
            </a:r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매커니즘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8" name="Picture 3" descr="w1 복사본">
            <a:extLst>
              <a:ext uri="{FF2B5EF4-FFF2-40B4-BE49-F238E27FC236}">
                <a16:creationId xmlns:a16="http://schemas.microsoft.com/office/drawing/2014/main" id="{D80E861C-9EB2-4222-96C9-A6BB8D652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5411" y="5240260"/>
            <a:ext cx="601663" cy="584200"/>
          </a:xfrm>
          <a:prstGeom prst="rect">
            <a:avLst/>
          </a:prstGeom>
          <a:noFill/>
        </p:spPr>
      </p:pic>
      <p:pic>
        <p:nvPicPr>
          <p:cNvPr id="19" name="Picture 4" descr="w2 복사본">
            <a:extLst>
              <a:ext uri="{FF2B5EF4-FFF2-40B4-BE49-F238E27FC236}">
                <a16:creationId xmlns:a16="http://schemas.microsoft.com/office/drawing/2014/main" id="{2BFB3944-9F4C-4F07-9E46-01FC1CA32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2038" y="3120575"/>
            <a:ext cx="587375" cy="569913"/>
          </a:xfrm>
          <a:prstGeom prst="rect">
            <a:avLst/>
          </a:prstGeom>
          <a:noFill/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1AABAFE9-A641-CC90-F40C-C753CE7663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7" t="3749" r="2849" b="69212"/>
          <a:stretch>
            <a:fillRect/>
          </a:stretch>
        </p:blipFill>
        <p:spPr>
          <a:xfrm>
            <a:off x="855769" y="1582123"/>
            <a:ext cx="1599914" cy="147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5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기후변화의 정의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802" y="1543912"/>
            <a:ext cx="8982157" cy="2238375"/>
          </a:xfrm>
        </p:spPr>
        <p:txBody>
          <a:bodyPr>
            <a:noAutofit/>
          </a:bodyPr>
          <a:lstStyle/>
          <a:p>
            <a:pPr marL="360363" indent="-360363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ko-KR" sz="2400" b="1" dirty="0" err="1">
                <a:latin typeface="돋움" panose="020B0600000101010101" pitchFamily="50" charset="-127"/>
                <a:ea typeface="돋움" panose="020B0600000101010101" pitchFamily="50" charset="-127"/>
              </a:rPr>
              <a:t>Definition</a:t>
            </a:r>
            <a:r>
              <a:rPr lang="ko-KR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 of </a:t>
            </a:r>
            <a:r>
              <a:rPr lang="ko-KR" altLang="ko-KR" sz="2400" b="1" dirty="0" err="1">
                <a:latin typeface="돋움" panose="020B0600000101010101" pitchFamily="50" charset="-127"/>
                <a:ea typeface="돋움" panose="020B0600000101010101" pitchFamily="50" charset="-127"/>
              </a:rPr>
              <a:t>Climate</a:t>
            </a:r>
            <a:r>
              <a:rPr lang="ko-KR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400" b="1" dirty="0" err="1">
                <a:latin typeface="돋움" panose="020B0600000101010101" pitchFamily="50" charset="-127"/>
                <a:ea typeface="돋움" panose="020B0600000101010101" pitchFamily="50" charset="-127"/>
              </a:rPr>
              <a:t>Change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While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climate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change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can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occur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naturally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human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activities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-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primarily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the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burning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of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fossil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fuels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-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have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been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its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main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driver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since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 err="1">
                <a:latin typeface="돋움" panose="020B0600000101010101" pitchFamily="50" charset="-127"/>
                <a:ea typeface="돋움" panose="020B0600000101010101" pitchFamily="50" charset="-127"/>
              </a:rPr>
              <a:t>the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1800s</a:t>
            </a:r>
            <a:endParaRPr lang="ko-KR" altLang="en-US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533802" y="3883255"/>
            <a:ext cx="7051016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기후변화의 정의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지구의 평균 기온이 지속적으로 상승하여 전 지구적 기후 패턴이 급격하게 변하는 현상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화석연료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사용으로 인한 온실가스 배출이 주된 원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인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84818" y="4528824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F5FAB111-DE2F-40C3-A85F-279884229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7677" y="3800153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위쪽 모서리의 한쪽은 둥글고 다른 한쪽은 잘림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70872" y="2529533"/>
            <a:ext cx="1232193" cy="1130400"/>
          </a:xfrm>
          <a:prstGeom prst="snipRound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목표</a:t>
            </a:r>
          </a:p>
        </p:txBody>
      </p:sp>
      <p:sp>
        <p:nvSpPr>
          <p:cNvPr id="7" name="사각형: 위쪽 모서리의 한쪽은 둥글고 다른 한쪽은 잘림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462709" y="3657422"/>
            <a:ext cx="1232193" cy="1130400"/>
          </a:xfrm>
          <a:prstGeom prst="snipRound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실천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방안</a:t>
            </a:r>
          </a:p>
        </p:txBody>
      </p:sp>
      <p:sp>
        <p:nvSpPr>
          <p:cNvPr id="8" name="사각형: 위쪽 모서리의 한쪽은 둥글고 다른 한쪽은 잘림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462709" y="4787822"/>
            <a:ext cx="1232193" cy="1130400"/>
          </a:xfrm>
          <a:prstGeom prst="snipRound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기대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효과</a:t>
            </a:r>
          </a:p>
        </p:txBody>
      </p:sp>
      <p:sp>
        <p:nvSpPr>
          <p:cNvPr id="9" name="사각형: 둥근 한쪽 모서리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 flipH="1">
            <a:off x="1689390" y="1550971"/>
            <a:ext cx="2545200" cy="979200"/>
          </a:xfrm>
          <a:prstGeom prst="round1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육각형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689389" y="1742576"/>
            <a:ext cx="2545200" cy="787595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탄소중립</a:t>
            </a:r>
          </a:p>
        </p:txBody>
      </p:sp>
      <p:sp>
        <p:nvSpPr>
          <p:cNvPr id="11" name="사각형: 둥근 한쪽 모서리 10">
            <a:extLst>
              <a:ext uri="{FF2B5EF4-FFF2-40B4-BE49-F238E27FC236}">
                <a16:creationId xmlns:a16="http://schemas.microsoft.com/office/drawing/2014/main" id="{585E4FAD-79CF-2030-AFFA-6BA7BB9FFA5F}"/>
              </a:ext>
            </a:extLst>
          </p:cNvPr>
          <p:cNvSpPr/>
          <p:nvPr/>
        </p:nvSpPr>
        <p:spPr>
          <a:xfrm flipH="1">
            <a:off x="4230373" y="1550971"/>
            <a:ext cx="2545200" cy="979200"/>
          </a:xfrm>
          <a:prstGeom prst="round1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사각형: 둥근 한쪽 모서리 11">
            <a:extLst>
              <a:ext uri="{FF2B5EF4-FFF2-40B4-BE49-F238E27FC236}">
                <a16:creationId xmlns:a16="http://schemas.microsoft.com/office/drawing/2014/main" id="{9A85E24D-FFDE-02B6-0A1A-509049CA026A}"/>
              </a:ext>
            </a:extLst>
          </p:cNvPr>
          <p:cNvSpPr/>
          <p:nvPr/>
        </p:nvSpPr>
        <p:spPr>
          <a:xfrm flipH="1">
            <a:off x="6778035" y="1550971"/>
            <a:ext cx="2545200" cy="979200"/>
          </a:xfrm>
          <a:prstGeom prst="round1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육각형 12">
            <a:extLst>
              <a:ext uri="{FF2B5EF4-FFF2-40B4-BE49-F238E27FC236}">
                <a16:creationId xmlns:a16="http://schemas.microsoft.com/office/drawing/2014/main" id="{436BD869-B344-859E-AEC4-8A857CA27DE7}"/>
              </a:ext>
            </a:extLst>
          </p:cNvPr>
          <p:cNvSpPr/>
          <p:nvPr/>
        </p:nvSpPr>
        <p:spPr>
          <a:xfrm>
            <a:off x="4227244" y="1742576"/>
            <a:ext cx="2545200" cy="787595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RE100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4" name="육각형 13">
            <a:extLst>
              <a:ext uri="{FF2B5EF4-FFF2-40B4-BE49-F238E27FC236}">
                <a16:creationId xmlns:a16="http://schemas.microsoft.com/office/drawing/2014/main" id="{427F0615-2137-181F-AC22-56501B20CEDD}"/>
              </a:ext>
            </a:extLst>
          </p:cNvPr>
          <p:cNvSpPr/>
          <p:nvPr/>
        </p:nvSpPr>
        <p:spPr>
          <a:xfrm>
            <a:off x="6767556" y="1742576"/>
            <a:ext cx="2545200" cy="787595"/>
          </a:xfrm>
          <a:prstGeom prst="hexagon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제로웨이스트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기후위기 대응을 위한 캠페인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072D9283-CF07-40C1-8D80-46EABC99A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3191" y="6071395"/>
            <a:ext cx="569913" cy="569913"/>
          </a:xfrm>
          <a:prstGeom prst="rect">
            <a:avLst/>
          </a:prstGeom>
          <a:noFill/>
        </p:spPr>
      </p:pic>
      <p:pic>
        <p:nvPicPr>
          <p:cNvPr id="16" name="Picture 3" descr="w1 복사본">
            <a:extLst>
              <a:ext uri="{FF2B5EF4-FFF2-40B4-BE49-F238E27FC236}">
                <a16:creationId xmlns:a16="http://schemas.microsoft.com/office/drawing/2014/main" id="{0C8FCE0B-F87E-42AA-AEA5-EC23E5991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536" y="1309181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8BD9A5CC-A91A-4EE8-BD32-EA3D2250E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231" y="1969135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9125875"/>
              </p:ext>
            </p:extLst>
          </p:nvPr>
        </p:nvGraphicFramePr>
        <p:xfrm>
          <a:off x="1689391" y="2529534"/>
          <a:ext cx="7636308" cy="338974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45436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온실가스 순 배출량 '0' 달성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사용 전력 100% 재생에너지 전환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폐기물 매립 및 소각 최소화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친환경 인프라 투자 및 법제화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태양광·</a:t>
                      </a:r>
                      <a:r>
                        <a:rPr lang="ko-KR" altLang="en-US" sz="1800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풍</a:t>
                      </a:r>
                      <a:r>
                        <a:rPr lang="ko-KR" altLang="ko-KR" sz="1800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력</a:t>
                      </a: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발전 전력 구매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플라스틱 다이어트, 재활용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지구 기온 상승 1.5</a:t>
                      </a:r>
                      <a:r>
                        <a:rPr lang="ko-KR" altLang="en-US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도</a:t>
                      </a: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이내 억제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공급망 전반의 저탄소화 유도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자원 순환 경제 체제 구축</a:t>
                      </a:r>
                      <a:endParaRPr lang="ko-KR" altLang="en-US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이산화탄소 연간 배출량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6812599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오른쪽 화살표 6">
            <a:extLst>
              <a:ext uri="{FF2B5EF4-FFF2-40B4-BE49-F238E27FC236}">
                <a16:creationId xmlns:a16="http://schemas.microsoft.com/office/drawing/2014/main" id="{9A719084-BCCF-40BB-9FB5-8699F9C69FC0}"/>
              </a:ext>
            </a:extLst>
          </p:cNvPr>
          <p:cNvSpPr/>
          <p:nvPr/>
        </p:nvSpPr>
        <p:spPr bwMode="auto">
          <a:xfrm>
            <a:off x="6641356" y="2201817"/>
            <a:ext cx="1773070" cy="553202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단위 </a:t>
            </a:r>
            <a:r>
              <a:rPr lang="en-US" altLang="ko-KR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: </a:t>
            </a:r>
            <a:r>
              <a:rPr lang="ko-KR" altLang="en-US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억 톤</a:t>
            </a:r>
            <a:r>
              <a:rPr lang="en-US" altLang="ko-KR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)</a:t>
            </a:r>
            <a:endParaRPr 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4234797A-F4E6-43F4-8D8B-AA124ECC3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1497" y="2201816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한쪽 모서리가 둥근 사각형 56">
            <a:extLst>
              <a:ext uri="{FF2B5EF4-FFF2-40B4-BE49-F238E27FC236}">
                <a16:creationId xmlns:a16="http://schemas.microsoft.com/office/drawing/2014/main" id="{C73C8EB3-58C6-47B7-8EC0-4FDA624520F4}"/>
              </a:ext>
            </a:extLst>
          </p:cNvPr>
          <p:cNvSpPr/>
          <p:nvPr/>
        </p:nvSpPr>
        <p:spPr bwMode="auto">
          <a:xfrm rot="10800000" flipV="1">
            <a:off x="5053696" y="1376254"/>
            <a:ext cx="4357718" cy="4420025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  <a:ln w="9525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</a:t>
            </a:r>
            <a:r>
              <a:rPr lang="ko-KR" altLang="en-US" dirty="0"/>
              <a:t>기후변화의 </a:t>
            </a:r>
            <a:r>
              <a:rPr lang="ko-KR" altLang="en-US" dirty="0" err="1"/>
              <a:t>매커니즘</a:t>
            </a:r>
            <a:endParaRPr lang="ko-KR" altLang="en-US" dirty="0"/>
          </a:p>
        </p:txBody>
      </p:sp>
      <p:sp>
        <p:nvSpPr>
          <p:cNvPr id="31" name="AutoShape 2"/>
          <p:cNvSpPr>
            <a:spLocks/>
          </p:cNvSpPr>
          <p:nvPr/>
        </p:nvSpPr>
        <p:spPr bwMode="auto">
          <a:xfrm rot="16200000">
            <a:off x="2532503" y="3798304"/>
            <a:ext cx="278818" cy="4464497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>
                  <a:lumMod val="95000"/>
                  <a:lumOff val="5000"/>
                </a:prst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34" name="Picture 3" descr="w1 복사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1139" y="6143644"/>
            <a:ext cx="601663" cy="584200"/>
          </a:xfrm>
          <a:prstGeom prst="rect">
            <a:avLst/>
          </a:prstGeom>
          <a:noFill/>
        </p:spPr>
      </p:pic>
      <p:pic>
        <p:nvPicPr>
          <p:cNvPr id="35" name="Picture 4" descr="w2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8294" y="6143650"/>
            <a:ext cx="587375" cy="569913"/>
          </a:xfrm>
          <a:prstGeom prst="rect">
            <a:avLst/>
          </a:prstGeom>
          <a:noFill/>
        </p:spPr>
      </p:pic>
      <p:sp>
        <p:nvSpPr>
          <p:cNvPr id="36" name="AutoShape 2"/>
          <p:cNvSpPr>
            <a:spLocks/>
          </p:cNvSpPr>
          <p:nvPr/>
        </p:nvSpPr>
        <p:spPr bwMode="auto">
          <a:xfrm rot="16200000">
            <a:off x="7063888" y="3793652"/>
            <a:ext cx="278818" cy="4464495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>
                  <a:lumMod val="95000"/>
                  <a:lumOff val="5000"/>
                </a:prstClr>
              </a:solidFill>
              <a:ea typeface="굴림" pitchFamily="50" charset="-127"/>
            </a:endParaRPr>
          </a:p>
        </p:txBody>
      </p:sp>
      <p:sp>
        <p:nvSpPr>
          <p:cNvPr id="46" name="한쪽 모서리가 둥근 사각형 69">
            <a:extLst>
              <a:ext uri="{FF2B5EF4-FFF2-40B4-BE49-F238E27FC236}">
                <a16:creationId xmlns:a16="http://schemas.microsoft.com/office/drawing/2014/main" id="{07AA6C28-5097-434C-ACFC-0DA63AEEC361}"/>
              </a:ext>
            </a:extLst>
          </p:cNvPr>
          <p:cNvSpPr/>
          <p:nvPr/>
        </p:nvSpPr>
        <p:spPr bwMode="auto">
          <a:xfrm flipH="1" flipV="1">
            <a:off x="464583" y="1429896"/>
            <a:ext cx="4357718" cy="4359987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9" name="모서리가 둥근 직사각형 7">
            <a:extLst>
              <a:ext uri="{FF2B5EF4-FFF2-40B4-BE49-F238E27FC236}">
                <a16:creationId xmlns:a16="http://schemas.microsoft.com/office/drawing/2014/main" id="{2BFFFFD4-98B2-8847-2EDE-8CD9CD1614DD}"/>
              </a:ext>
            </a:extLst>
          </p:cNvPr>
          <p:cNvSpPr/>
          <p:nvPr/>
        </p:nvSpPr>
        <p:spPr>
          <a:xfrm>
            <a:off x="5043870" y="2172767"/>
            <a:ext cx="4377370" cy="1341773"/>
          </a:xfrm>
          <a:prstGeom prst="roundRect">
            <a:avLst>
              <a:gd name="adj" fmla="val 17525"/>
            </a:avLst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2" name="다이어그램 1">
            <a:extLst>
              <a:ext uri="{FF2B5EF4-FFF2-40B4-BE49-F238E27FC236}">
                <a16:creationId xmlns:a16="http://schemas.microsoft.com/office/drawing/2014/main" id="{3918FB56-424B-0825-DB70-CE5EDE9E4C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2226280"/>
              </p:ext>
            </p:extLst>
          </p:nvPr>
        </p:nvGraphicFramePr>
        <p:xfrm>
          <a:off x="499308" y="1675902"/>
          <a:ext cx="2667989" cy="1352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다이어그램 4">
            <a:extLst>
              <a:ext uri="{FF2B5EF4-FFF2-40B4-BE49-F238E27FC236}">
                <a16:creationId xmlns:a16="http://schemas.microsoft.com/office/drawing/2014/main" id="{9D21A3BB-B403-AAAF-4805-55EEC50555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1920944"/>
              </p:ext>
            </p:extLst>
          </p:nvPr>
        </p:nvGraphicFramePr>
        <p:xfrm>
          <a:off x="819733" y="4646046"/>
          <a:ext cx="3763562" cy="939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6" name="빗면 60">
            <a:extLst>
              <a:ext uri="{FF2B5EF4-FFF2-40B4-BE49-F238E27FC236}">
                <a16:creationId xmlns:a16="http://schemas.microsoft.com/office/drawing/2014/main" id="{878EEAA4-77B7-5BCC-27A5-390081997443}"/>
              </a:ext>
            </a:extLst>
          </p:cNvPr>
          <p:cNvSpPr/>
          <p:nvPr/>
        </p:nvSpPr>
        <p:spPr>
          <a:xfrm>
            <a:off x="985579" y="3235211"/>
            <a:ext cx="1695447" cy="515504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강수량 변화</a:t>
            </a:r>
          </a:p>
        </p:txBody>
      </p:sp>
      <p:sp>
        <p:nvSpPr>
          <p:cNvPr id="8" name="순서도: 정렬/분류 62">
            <a:extLst>
              <a:ext uri="{FF2B5EF4-FFF2-40B4-BE49-F238E27FC236}">
                <a16:creationId xmlns:a16="http://schemas.microsoft.com/office/drawing/2014/main" id="{89BB2EC5-6BBD-686C-C9AE-9A4E4855A2F0}"/>
              </a:ext>
            </a:extLst>
          </p:cNvPr>
          <p:cNvSpPr/>
          <p:nvPr/>
        </p:nvSpPr>
        <p:spPr>
          <a:xfrm>
            <a:off x="3044334" y="3400034"/>
            <a:ext cx="1499727" cy="809950"/>
          </a:xfrm>
          <a:prstGeom prst="star8">
            <a:avLst/>
          </a:prstGeom>
          <a:solidFill>
            <a:schemeClr val="accent4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기상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이변</a:t>
            </a:r>
          </a:p>
        </p:txBody>
      </p:sp>
      <p:sp>
        <p:nvSpPr>
          <p:cNvPr id="11" name="빗면 67">
            <a:extLst>
              <a:ext uri="{FF2B5EF4-FFF2-40B4-BE49-F238E27FC236}">
                <a16:creationId xmlns:a16="http://schemas.microsoft.com/office/drawing/2014/main" id="{110417F5-06BA-807A-050E-2276BCE2E7ED}"/>
              </a:ext>
            </a:extLst>
          </p:cNvPr>
          <p:cNvSpPr/>
          <p:nvPr/>
        </p:nvSpPr>
        <p:spPr>
          <a:xfrm flipH="1">
            <a:off x="985579" y="3841624"/>
            <a:ext cx="1695447" cy="515504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사막화</a:t>
            </a:r>
          </a:p>
        </p:txBody>
      </p:sp>
      <p:sp>
        <p:nvSpPr>
          <p:cNvPr id="18" name="순서도: 순차적 액세스 저장소 17">
            <a:extLst>
              <a:ext uri="{FF2B5EF4-FFF2-40B4-BE49-F238E27FC236}">
                <a16:creationId xmlns:a16="http://schemas.microsoft.com/office/drawing/2014/main" id="{DA786D4E-FBF1-9F48-2405-09D3AB086912}"/>
              </a:ext>
            </a:extLst>
          </p:cNvPr>
          <p:cNvSpPr/>
          <p:nvPr/>
        </p:nvSpPr>
        <p:spPr>
          <a:xfrm flipV="1">
            <a:off x="3140352" y="2203821"/>
            <a:ext cx="1307690" cy="888214"/>
          </a:xfrm>
          <a:prstGeom prst="flowChartMagneticTape">
            <a:avLst/>
          </a:prstGeom>
          <a:solidFill>
            <a:schemeClr val="accent2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89CDEFA-B982-CBB0-2046-469D657B63E6}"/>
              </a:ext>
            </a:extLst>
          </p:cNvPr>
          <p:cNvSpPr txBox="1"/>
          <p:nvPr/>
        </p:nvSpPr>
        <p:spPr>
          <a:xfrm>
            <a:off x="3445442" y="2360294"/>
            <a:ext cx="6975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빙하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해빙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0" name="오각형 8">
            <a:extLst>
              <a:ext uri="{FF2B5EF4-FFF2-40B4-BE49-F238E27FC236}">
                <a16:creationId xmlns:a16="http://schemas.microsoft.com/office/drawing/2014/main" id="{E4C6CDE2-4095-02A0-9828-8E9CA546C9F0}"/>
              </a:ext>
            </a:extLst>
          </p:cNvPr>
          <p:cNvSpPr/>
          <p:nvPr/>
        </p:nvSpPr>
        <p:spPr>
          <a:xfrm>
            <a:off x="5549506" y="2859430"/>
            <a:ext cx="1470829" cy="458979"/>
          </a:xfrm>
          <a:prstGeom prst="snip2DiagRec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산림 감소</a:t>
            </a:r>
          </a:p>
        </p:txBody>
      </p:sp>
      <p:sp>
        <p:nvSpPr>
          <p:cNvPr id="41" name="왼쪽/오른쪽/위쪽/아래쪽 설명선 33">
            <a:extLst>
              <a:ext uri="{FF2B5EF4-FFF2-40B4-BE49-F238E27FC236}">
                <a16:creationId xmlns:a16="http://schemas.microsoft.com/office/drawing/2014/main" id="{86698273-B6B7-0B16-29D6-55795BBE170D}"/>
              </a:ext>
            </a:extLst>
          </p:cNvPr>
          <p:cNvSpPr/>
          <p:nvPr/>
        </p:nvSpPr>
        <p:spPr>
          <a:xfrm>
            <a:off x="6113909" y="1512102"/>
            <a:ext cx="2237293" cy="464534"/>
          </a:xfrm>
          <a:prstGeom prst="flowChartDocument">
            <a:avLst/>
          </a:pr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온실효과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2" name="순서도: 화면 표시 41">
            <a:extLst>
              <a:ext uri="{FF2B5EF4-FFF2-40B4-BE49-F238E27FC236}">
                <a16:creationId xmlns:a16="http://schemas.microsoft.com/office/drawing/2014/main" id="{B7C555B2-7A3D-B012-2378-F2D59ACF4FF3}"/>
              </a:ext>
            </a:extLst>
          </p:cNvPr>
          <p:cNvSpPr/>
          <p:nvPr/>
        </p:nvSpPr>
        <p:spPr>
          <a:xfrm>
            <a:off x="7731095" y="4891488"/>
            <a:ext cx="1461155" cy="725172"/>
          </a:xfrm>
          <a:prstGeom prst="flowChartDisplay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지구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온난화</a:t>
            </a:r>
          </a:p>
        </p:txBody>
      </p:sp>
      <p:sp>
        <p:nvSpPr>
          <p:cNvPr id="43" name="사각형: 모서리가 접힌 도형 42">
            <a:extLst>
              <a:ext uri="{FF2B5EF4-FFF2-40B4-BE49-F238E27FC236}">
                <a16:creationId xmlns:a16="http://schemas.microsoft.com/office/drawing/2014/main" id="{3FDD79FF-56FF-8F97-BF67-F886DF3ED981}"/>
              </a:ext>
            </a:extLst>
          </p:cNvPr>
          <p:cNvSpPr/>
          <p:nvPr/>
        </p:nvSpPr>
        <p:spPr>
          <a:xfrm>
            <a:off x="5330602" y="4893945"/>
            <a:ext cx="1118864" cy="722715"/>
          </a:xfrm>
          <a:prstGeom prst="foldedCorner">
            <a:avLst/>
          </a:prstGeom>
          <a:solidFill>
            <a:schemeClr val="accent2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화석연료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사용증가</a:t>
            </a:r>
          </a:p>
        </p:txBody>
      </p:sp>
      <p:sp>
        <p:nvSpPr>
          <p:cNvPr id="44" name="덧셈 기호 30">
            <a:extLst>
              <a:ext uri="{FF2B5EF4-FFF2-40B4-BE49-F238E27FC236}">
                <a16:creationId xmlns:a16="http://schemas.microsoft.com/office/drawing/2014/main" id="{5D7D462B-7B2C-3A5A-B334-8A709CB975EA}"/>
              </a:ext>
            </a:extLst>
          </p:cNvPr>
          <p:cNvSpPr/>
          <p:nvPr/>
        </p:nvSpPr>
        <p:spPr>
          <a:xfrm rot="20748588">
            <a:off x="5391576" y="3848165"/>
            <a:ext cx="1739208" cy="532995"/>
          </a:xfrm>
          <a:prstGeom prst="plus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경제활동 증가</a:t>
            </a:r>
          </a:p>
        </p:txBody>
      </p:sp>
      <p:sp>
        <p:nvSpPr>
          <p:cNvPr id="45" name="아래쪽 화살표 56">
            <a:extLst>
              <a:ext uri="{FF2B5EF4-FFF2-40B4-BE49-F238E27FC236}">
                <a16:creationId xmlns:a16="http://schemas.microsoft.com/office/drawing/2014/main" id="{74077883-88C6-5408-99FF-E92E221C2B2E}"/>
              </a:ext>
            </a:extLst>
          </p:cNvPr>
          <p:cNvSpPr/>
          <p:nvPr/>
        </p:nvSpPr>
        <p:spPr>
          <a:xfrm>
            <a:off x="8158811" y="4442403"/>
            <a:ext cx="605723" cy="371460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8" name="오각형 8">
            <a:extLst>
              <a:ext uri="{FF2B5EF4-FFF2-40B4-BE49-F238E27FC236}">
                <a16:creationId xmlns:a16="http://schemas.microsoft.com/office/drawing/2014/main" id="{581B924F-F29A-1111-F367-0B625942305A}"/>
              </a:ext>
            </a:extLst>
          </p:cNvPr>
          <p:cNvSpPr/>
          <p:nvPr/>
        </p:nvSpPr>
        <p:spPr>
          <a:xfrm>
            <a:off x="7425752" y="2859430"/>
            <a:ext cx="1444963" cy="458979"/>
          </a:xfrm>
          <a:prstGeom prst="flowChartDocument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흡수원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감소</a:t>
            </a:r>
          </a:p>
        </p:txBody>
      </p:sp>
      <p:sp>
        <p:nvSpPr>
          <p:cNvPr id="49" name="사각형: 모서리가 접힌 도형 48">
            <a:extLst>
              <a:ext uri="{FF2B5EF4-FFF2-40B4-BE49-F238E27FC236}">
                <a16:creationId xmlns:a16="http://schemas.microsoft.com/office/drawing/2014/main" id="{1BA70571-1EBD-7AEE-2ED4-FABB7C7E5038}"/>
              </a:ext>
            </a:extLst>
          </p:cNvPr>
          <p:cNvSpPr/>
          <p:nvPr/>
        </p:nvSpPr>
        <p:spPr>
          <a:xfrm flipH="1">
            <a:off x="6565990" y="4893945"/>
            <a:ext cx="1118864" cy="722715"/>
          </a:xfrm>
          <a:prstGeom prst="foldedCorner">
            <a:avLst/>
          </a:prstGeom>
          <a:solidFill>
            <a:schemeClr val="accent2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온실가스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배출증가</a:t>
            </a:r>
          </a:p>
        </p:txBody>
      </p:sp>
      <p:sp>
        <p:nvSpPr>
          <p:cNvPr id="50" name="오른쪽 화살표 설명선 44">
            <a:extLst>
              <a:ext uri="{FF2B5EF4-FFF2-40B4-BE49-F238E27FC236}">
                <a16:creationId xmlns:a16="http://schemas.microsoft.com/office/drawing/2014/main" id="{575A6A52-D3D4-C911-B885-31F29D898D21}"/>
              </a:ext>
            </a:extLst>
          </p:cNvPr>
          <p:cNvSpPr/>
          <p:nvPr/>
        </p:nvSpPr>
        <p:spPr>
          <a:xfrm>
            <a:off x="6305057" y="2260059"/>
            <a:ext cx="1854996" cy="503850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인구증가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4" name="원통 29">
            <a:extLst>
              <a:ext uri="{FF2B5EF4-FFF2-40B4-BE49-F238E27FC236}">
                <a16:creationId xmlns:a16="http://schemas.microsoft.com/office/drawing/2014/main" id="{97F026B4-F8D1-57D8-18D3-A59094F958D1}"/>
              </a:ext>
            </a:extLst>
          </p:cNvPr>
          <p:cNvSpPr/>
          <p:nvPr/>
        </p:nvSpPr>
        <p:spPr>
          <a:xfrm>
            <a:off x="7665864" y="3643120"/>
            <a:ext cx="1591616" cy="709072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지구표면온도상승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38" name="꺾인 연결선 44">
            <a:extLst>
              <a:ext uri="{FF2B5EF4-FFF2-40B4-BE49-F238E27FC236}">
                <a16:creationId xmlns:a16="http://schemas.microsoft.com/office/drawing/2014/main" id="{0780706B-0286-E80B-AAC2-032BFFEEA1EA}"/>
              </a:ext>
            </a:extLst>
          </p:cNvPr>
          <p:cNvCxnSpPr>
            <a:cxnSpLocks/>
            <a:stCxn id="43" idx="0"/>
            <a:endCxn id="49" idx="0"/>
          </p:cNvCxnSpPr>
          <p:nvPr/>
        </p:nvCxnSpPr>
        <p:spPr>
          <a:xfrm rot="5400000" flipH="1" flipV="1">
            <a:off x="6507728" y="4276251"/>
            <a:ext cx="12700" cy="1235388"/>
          </a:xfrm>
          <a:prstGeom prst="bentConnector3">
            <a:avLst>
              <a:gd name="adj1" fmla="val 1800000"/>
            </a:avLst>
          </a:prstGeom>
          <a:ln w="2222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1116</TotalTime>
  <Words>191</Words>
  <Application>Microsoft Office PowerPoint</Application>
  <PresentationFormat>A4 용지(210x297mm)</PresentationFormat>
  <Paragraphs>68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기후변화의 정의</vt:lpstr>
      <vt:lpstr>2. 기후위기 대응을 위한 캠페인</vt:lpstr>
      <vt:lpstr>3. 이산화탄소 연간 배출량</vt:lpstr>
      <vt:lpstr>4. 기후변화의 매커니즘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공 자영</cp:lastModifiedBy>
  <cp:revision>85</cp:revision>
  <cp:lastPrinted>2026-04-06T10:35:07Z</cp:lastPrinted>
  <dcterms:created xsi:type="dcterms:W3CDTF">2023-07-20T02:58:21Z</dcterms:created>
  <dcterms:modified xsi:type="dcterms:W3CDTF">2026-06-02T05:48:32Z</dcterms:modified>
</cp:coreProperties>
</file>